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449" r:id="rId3"/>
    <p:sldId id="450" r:id="rId4"/>
    <p:sldId id="373" r:id="rId5"/>
    <p:sldId id="374" r:id="rId6"/>
    <p:sldId id="376" r:id="rId7"/>
    <p:sldId id="375" r:id="rId8"/>
    <p:sldId id="463" r:id="rId9"/>
    <p:sldId id="426" r:id="rId10"/>
    <p:sldId id="429" r:id="rId11"/>
    <p:sldId id="428" r:id="rId12"/>
    <p:sldId id="427" r:id="rId13"/>
    <p:sldId id="433" r:id="rId14"/>
    <p:sldId id="434" r:id="rId15"/>
    <p:sldId id="435" r:id="rId16"/>
    <p:sldId id="436" r:id="rId17"/>
    <p:sldId id="437" r:id="rId18"/>
    <p:sldId id="438" r:id="rId19"/>
    <p:sldId id="455" r:id="rId20"/>
    <p:sldId id="451" r:id="rId21"/>
    <p:sldId id="308" r:id="rId22"/>
    <p:sldId id="317" r:id="rId23"/>
    <p:sldId id="452" r:id="rId24"/>
    <p:sldId id="454" r:id="rId25"/>
    <p:sldId id="464" r:id="rId26"/>
    <p:sldId id="460" r:id="rId27"/>
    <p:sldId id="467" r:id="rId28"/>
    <p:sldId id="468" r:id="rId29"/>
    <p:sldId id="469" r:id="rId30"/>
    <p:sldId id="485" r:id="rId31"/>
    <p:sldId id="479" r:id="rId32"/>
    <p:sldId id="486" r:id="rId33"/>
    <p:sldId id="480" r:id="rId34"/>
    <p:sldId id="481" r:id="rId35"/>
    <p:sldId id="482" r:id="rId36"/>
    <p:sldId id="487" r:id="rId37"/>
    <p:sldId id="483" r:id="rId38"/>
    <p:sldId id="488" r:id="rId39"/>
    <p:sldId id="461" r:id="rId40"/>
    <p:sldId id="484" r:id="rId41"/>
    <p:sldId id="420" r:id="rId42"/>
    <p:sldId id="347" r:id="rId43"/>
    <p:sldId id="491" r:id="rId44"/>
    <p:sldId id="489" r:id="rId45"/>
    <p:sldId id="447" r:id="rId46"/>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B3A"/>
    <a:srgbClr val="8FB400"/>
    <a:srgbClr val="0063BE"/>
    <a:srgbClr val="FFC82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63" autoAdjust="0"/>
    <p:restoredTop sz="94660"/>
  </p:normalViewPr>
  <p:slideViewPr>
    <p:cSldViewPr snapToGrid="0">
      <p:cViewPr varScale="1">
        <p:scale>
          <a:sx n="73" d="100"/>
          <a:sy n="73" d="100"/>
        </p:scale>
        <p:origin x="-1116" y="-102"/>
      </p:cViewPr>
      <p:guideLst>
        <p:guide orient="horz" pos="2160"/>
        <p:guide pos="2880"/>
      </p:guideLst>
    </p:cSldViewPr>
  </p:slideViewPr>
  <p:notesTextViewPr>
    <p:cViewPr>
      <p:scale>
        <a:sx n="1" d="1"/>
        <a:sy n="1" d="1"/>
      </p:scale>
      <p:origin x="0" y="0"/>
    </p:cViewPr>
  </p:notesTextViewPr>
  <p:sorterViewPr>
    <p:cViewPr>
      <p:scale>
        <a:sx n="100" d="100"/>
        <a:sy n="100" d="100"/>
      </p:scale>
      <p:origin x="0" y="-706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E1916A4-A7DF-424C-9EE4-89536495A184}" type="datetimeFigureOut">
              <a:rPr lang="es-ES"/>
              <a:pPr>
                <a:defRPr/>
              </a:pPr>
              <a:t>30/05/2019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F744570-6A47-4B98-BD34-7C89558FAA0F}" type="slidenum">
              <a:rPr lang="es-ES"/>
              <a:pPr/>
              <a:t>‹nº›</a:t>
            </a:fld>
            <a:endParaRPr lang="es-ES"/>
          </a:p>
        </p:txBody>
      </p:sp>
    </p:spTree>
    <p:extLst>
      <p:ext uri="{BB962C8B-B14F-4D97-AF65-F5344CB8AC3E}">
        <p14:creationId xmlns:p14="http://schemas.microsoft.com/office/powerpoint/2010/main" xmlns="" val="7141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5124" name="Slide Number Placeholder 3"/>
          <p:cNvSpPr>
            <a:spLocks noGrp="1"/>
          </p:cNvSpPr>
          <p:nvPr>
            <p:ph type="sldNum" sz="quarter" idx="5"/>
          </p:nvPr>
        </p:nvSpPr>
        <p:spPr bwMode="auto">
          <a:noFill/>
          <a:ln>
            <a:miter lim="800000"/>
            <a:headEnd/>
            <a:tailEnd/>
          </a:ln>
        </p:spPr>
        <p:txBody>
          <a:bodyPr/>
          <a:lstStyle/>
          <a:p>
            <a:fld id="{C54A6CF6-B8ED-4B7B-8308-B194477181C2}" type="slidenum">
              <a:rPr lang="es-ES" altLang="es-ES"/>
              <a:pPr/>
              <a:t>1</a:t>
            </a:fld>
            <a:endParaRPr lang="es-ES" altLang="es-ES"/>
          </a:p>
        </p:txBody>
      </p:sp>
    </p:spTree>
    <p:extLst>
      <p:ext uri="{BB962C8B-B14F-4D97-AF65-F5344CB8AC3E}">
        <p14:creationId xmlns:p14="http://schemas.microsoft.com/office/powerpoint/2010/main" xmlns="" val="459897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10244" name="Slide Number Placeholder 3"/>
          <p:cNvSpPr>
            <a:spLocks noGrp="1"/>
          </p:cNvSpPr>
          <p:nvPr>
            <p:ph type="sldNum" sz="quarter" idx="5"/>
          </p:nvPr>
        </p:nvSpPr>
        <p:spPr bwMode="auto">
          <a:noFill/>
          <a:ln>
            <a:miter lim="800000"/>
            <a:headEnd/>
            <a:tailEnd/>
          </a:ln>
        </p:spPr>
        <p:txBody>
          <a:bodyPr/>
          <a:lstStyle/>
          <a:p>
            <a:fld id="{70656C0B-85E1-4A1A-BEA6-C4306A1BD321}" type="slidenum">
              <a:rPr lang="en-US" altLang="es-ES"/>
              <a:pPr/>
              <a:t>12</a:t>
            </a:fld>
            <a:endParaRPr lang="en-US" altLang="es-ES"/>
          </a:p>
        </p:txBody>
      </p:sp>
    </p:spTree>
    <p:extLst>
      <p:ext uri="{BB962C8B-B14F-4D97-AF65-F5344CB8AC3E}">
        <p14:creationId xmlns:p14="http://schemas.microsoft.com/office/powerpoint/2010/main" xmlns="" val="1893348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10244" name="Slide Number Placeholder 3"/>
          <p:cNvSpPr>
            <a:spLocks noGrp="1"/>
          </p:cNvSpPr>
          <p:nvPr>
            <p:ph type="sldNum" sz="quarter" idx="5"/>
          </p:nvPr>
        </p:nvSpPr>
        <p:spPr bwMode="auto">
          <a:noFill/>
          <a:ln>
            <a:miter lim="800000"/>
            <a:headEnd/>
            <a:tailEnd/>
          </a:ln>
        </p:spPr>
        <p:txBody>
          <a:bodyPr/>
          <a:lstStyle/>
          <a:p>
            <a:fld id="{70656C0B-85E1-4A1A-BEA6-C4306A1BD321}" type="slidenum">
              <a:rPr lang="en-US" altLang="es-ES"/>
              <a:pPr/>
              <a:t>13</a:t>
            </a:fld>
            <a:endParaRPr lang="en-US" altLang="es-ES"/>
          </a:p>
        </p:txBody>
      </p:sp>
    </p:spTree>
    <p:extLst>
      <p:ext uri="{BB962C8B-B14F-4D97-AF65-F5344CB8AC3E}">
        <p14:creationId xmlns:p14="http://schemas.microsoft.com/office/powerpoint/2010/main" xmlns="" val="18734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10244" name="Slide Number Placeholder 3"/>
          <p:cNvSpPr>
            <a:spLocks noGrp="1"/>
          </p:cNvSpPr>
          <p:nvPr>
            <p:ph type="sldNum" sz="quarter" idx="5"/>
          </p:nvPr>
        </p:nvSpPr>
        <p:spPr bwMode="auto">
          <a:noFill/>
          <a:ln>
            <a:miter lim="800000"/>
            <a:headEnd/>
            <a:tailEnd/>
          </a:ln>
        </p:spPr>
        <p:txBody>
          <a:bodyPr/>
          <a:lstStyle/>
          <a:p>
            <a:fld id="{70656C0B-85E1-4A1A-BEA6-C4306A1BD321}" type="slidenum">
              <a:rPr lang="en-US" altLang="es-ES"/>
              <a:pPr/>
              <a:t>14</a:t>
            </a:fld>
            <a:endParaRPr lang="en-US" altLang="es-ES"/>
          </a:p>
        </p:txBody>
      </p:sp>
    </p:spTree>
    <p:extLst>
      <p:ext uri="{BB962C8B-B14F-4D97-AF65-F5344CB8AC3E}">
        <p14:creationId xmlns:p14="http://schemas.microsoft.com/office/powerpoint/2010/main" xmlns="" val="121020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10244" name="Slide Number Placeholder 3"/>
          <p:cNvSpPr>
            <a:spLocks noGrp="1"/>
          </p:cNvSpPr>
          <p:nvPr>
            <p:ph type="sldNum" sz="quarter" idx="5"/>
          </p:nvPr>
        </p:nvSpPr>
        <p:spPr bwMode="auto">
          <a:noFill/>
          <a:ln>
            <a:miter lim="800000"/>
            <a:headEnd/>
            <a:tailEnd/>
          </a:ln>
        </p:spPr>
        <p:txBody>
          <a:bodyPr/>
          <a:lstStyle/>
          <a:p>
            <a:fld id="{70656C0B-85E1-4A1A-BEA6-C4306A1BD321}" type="slidenum">
              <a:rPr lang="en-US" altLang="es-ES"/>
              <a:pPr/>
              <a:t>15</a:t>
            </a:fld>
            <a:endParaRPr lang="en-US" altLang="es-ES"/>
          </a:p>
        </p:txBody>
      </p:sp>
    </p:spTree>
    <p:extLst>
      <p:ext uri="{BB962C8B-B14F-4D97-AF65-F5344CB8AC3E}">
        <p14:creationId xmlns:p14="http://schemas.microsoft.com/office/powerpoint/2010/main" xmlns="" val="12535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10244" name="Slide Number Placeholder 3"/>
          <p:cNvSpPr>
            <a:spLocks noGrp="1"/>
          </p:cNvSpPr>
          <p:nvPr>
            <p:ph type="sldNum" sz="quarter" idx="5"/>
          </p:nvPr>
        </p:nvSpPr>
        <p:spPr bwMode="auto">
          <a:noFill/>
          <a:ln>
            <a:miter lim="800000"/>
            <a:headEnd/>
            <a:tailEnd/>
          </a:ln>
        </p:spPr>
        <p:txBody>
          <a:bodyPr/>
          <a:lstStyle/>
          <a:p>
            <a:fld id="{70656C0B-85E1-4A1A-BEA6-C4306A1BD321}" type="slidenum">
              <a:rPr lang="en-US" altLang="es-ES"/>
              <a:pPr/>
              <a:t>16</a:t>
            </a:fld>
            <a:endParaRPr lang="en-US" altLang="es-ES"/>
          </a:p>
        </p:txBody>
      </p:sp>
    </p:spTree>
    <p:extLst>
      <p:ext uri="{BB962C8B-B14F-4D97-AF65-F5344CB8AC3E}">
        <p14:creationId xmlns:p14="http://schemas.microsoft.com/office/powerpoint/2010/main" xmlns="" val="3872849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10244" name="Slide Number Placeholder 3"/>
          <p:cNvSpPr>
            <a:spLocks noGrp="1"/>
          </p:cNvSpPr>
          <p:nvPr>
            <p:ph type="sldNum" sz="quarter" idx="5"/>
          </p:nvPr>
        </p:nvSpPr>
        <p:spPr bwMode="auto">
          <a:noFill/>
          <a:ln>
            <a:miter lim="800000"/>
            <a:headEnd/>
            <a:tailEnd/>
          </a:ln>
        </p:spPr>
        <p:txBody>
          <a:bodyPr/>
          <a:lstStyle/>
          <a:p>
            <a:fld id="{70656C0B-85E1-4A1A-BEA6-C4306A1BD321}" type="slidenum">
              <a:rPr lang="en-US" altLang="es-ES"/>
              <a:pPr/>
              <a:t>17</a:t>
            </a:fld>
            <a:endParaRPr lang="en-US" altLang="es-ES"/>
          </a:p>
        </p:txBody>
      </p:sp>
    </p:spTree>
    <p:extLst>
      <p:ext uri="{BB962C8B-B14F-4D97-AF65-F5344CB8AC3E}">
        <p14:creationId xmlns:p14="http://schemas.microsoft.com/office/powerpoint/2010/main" xmlns="" val="3862296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10244" name="Slide Number Placeholder 3"/>
          <p:cNvSpPr>
            <a:spLocks noGrp="1"/>
          </p:cNvSpPr>
          <p:nvPr>
            <p:ph type="sldNum" sz="quarter" idx="5"/>
          </p:nvPr>
        </p:nvSpPr>
        <p:spPr bwMode="auto">
          <a:noFill/>
          <a:ln>
            <a:miter lim="800000"/>
            <a:headEnd/>
            <a:tailEnd/>
          </a:ln>
        </p:spPr>
        <p:txBody>
          <a:bodyPr/>
          <a:lstStyle/>
          <a:p>
            <a:fld id="{70656C0B-85E1-4A1A-BEA6-C4306A1BD321}" type="slidenum">
              <a:rPr lang="en-US" altLang="es-ES"/>
              <a:pPr/>
              <a:t>18</a:t>
            </a:fld>
            <a:endParaRPr lang="en-US" altLang="es-ES"/>
          </a:p>
        </p:txBody>
      </p:sp>
    </p:spTree>
    <p:extLst>
      <p:ext uri="{BB962C8B-B14F-4D97-AF65-F5344CB8AC3E}">
        <p14:creationId xmlns:p14="http://schemas.microsoft.com/office/powerpoint/2010/main" xmlns="" val="1260845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12292" name="Slide Number Placeholder 3"/>
          <p:cNvSpPr>
            <a:spLocks noGrp="1"/>
          </p:cNvSpPr>
          <p:nvPr>
            <p:ph type="sldNum" sz="quarter" idx="5"/>
          </p:nvPr>
        </p:nvSpPr>
        <p:spPr bwMode="auto">
          <a:noFill/>
          <a:ln>
            <a:miter lim="800000"/>
            <a:headEnd/>
            <a:tailEnd/>
          </a:ln>
        </p:spPr>
        <p:txBody>
          <a:bodyPr/>
          <a:lstStyle/>
          <a:p>
            <a:fld id="{2F7BD045-1834-436C-9301-9E05C74C5749}" type="slidenum">
              <a:rPr lang="en-US" altLang="es-ES"/>
              <a:pPr/>
              <a:t>20</a:t>
            </a:fld>
            <a:endParaRPr lang="en-US" altLang="es-ES"/>
          </a:p>
        </p:txBody>
      </p:sp>
    </p:spTree>
    <p:extLst>
      <p:ext uri="{BB962C8B-B14F-4D97-AF65-F5344CB8AC3E}">
        <p14:creationId xmlns:p14="http://schemas.microsoft.com/office/powerpoint/2010/main" xmlns="" val="3694725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12292" name="Slide Number Placeholder 3"/>
          <p:cNvSpPr>
            <a:spLocks noGrp="1"/>
          </p:cNvSpPr>
          <p:nvPr>
            <p:ph type="sldNum" sz="quarter" idx="5"/>
          </p:nvPr>
        </p:nvSpPr>
        <p:spPr bwMode="auto">
          <a:noFill/>
          <a:ln>
            <a:miter lim="800000"/>
            <a:headEnd/>
            <a:tailEnd/>
          </a:ln>
        </p:spPr>
        <p:txBody>
          <a:bodyPr/>
          <a:lstStyle/>
          <a:p>
            <a:fld id="{2F7BD045-1834-436C-9301-9E05C74C5749}" type="slidenum">
              <a:rPr lang="en-US" altLang="es-ES"/>
              <a:pPr/>
              <a:t>23</a:t>
            </a:fld>
            <a:endParaRPr lang="en-US" altLang="es-ES"/>
          </a:p>
        </p:txBody>
      </p:sp>
    </p:spTree>
    <p:extLst>
      <p:ext uri="{BB962C8B-B14F-4D97-AF65-F5344CB8AC3E}">
        <p14:creationId xmlns:p14="http://schemas.microsoft.com/office/powerpoint/2010/main" xmlns="" val="1531328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21508" name="Slide Number Placeholder 3"/>
          <p:cNvSpPr>
            <a:spLocks noGrp="1"/>
          </p:cNvSpPr>
          <p:nvPr>
            <p:ph type="sldNum" sz="quarter" idx="5"/>
          </p:nvPr>
        </p:nvSpPr>
        <p:spPr bwMode="auto">
          <a:noFill/>
          <a:ln>
            <a:miter lim="800000"/>
            <a:headEnd/>
            <a:tailEnd/>
          </a:ln>
        </p:spPr>
        <p:txBody>
          <a:bodyPr/>
          <a:lstStyle/>
          <a:p>
            <a:fld id="{EA95DB0D-F804-4C95-83DB-A67FBEC9E1EC}" type="slidenum">
              <a:rPr lang="en-US" altLang="es-ES"/>
              <a:pPr/>
              <a:t>24</a:t>
            </a:fld>
            <a:endParaRPr lang="en-US" altLang="es-ES"/>
          </a:p>
        </p:txBody>
      </p:sp>
    </p:spTree>
    <p:extLst>
      <p:ext uri="{BB962C8B-B14F-4D97-AF65-F5344CB8AC3E}">
        <p14:creationId xmlns:p14="http://schemas.microsoft.com/office/powerpoint/2010/main" xmlns="" val="83030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7172" name="Slide Number Placeholder 3"/>
          <p:cNvSpPr>
            <a:spLocks noGrp="1"/>
          </p:cNvSpPr>
          <p:nvPr>
            <p:ph type="sldNum" sz="quarter" idx="5"/>
          </p:nvPr>
        </p:nvSpPr>
        <p:spPr bwMode="auto">
          <a:noFill/>
          <a:ln>
            <a:miter lim="800000"/>
            <a:headEnd/>
            <a:tailEnd/>
          </a:ln>
        </p:spPr>
        <p:txBody>
          <a:bodyPr/>
          <a:lstStyle/>
          <a:p>
            <a:fld id="{C6E50DC2-FE29-4637-8BB4-0B0B7A405050}" type="slidenum">
              <a:rPr lang="en-US" altLang="es-ES"/>
              <a:pPr/>
              <a:t>2</a:t>
            </a:fld>
            <a:endParaRPr lang="en-US" altLang="es-ES"/>
          </a:p>
        </p:txBody>
      </p:sp>
    </p:spTree>
    <p:extLst>
      <p:ext uri="{BB962C8B-B14F-4D97-AF65-F5344CB8AC3E}">
        <p14:creationId xmlns:p14="http://schemas.microsoft.com/office/powerpoint/2010/main" xmlns="" val="281785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21508" name="Slide Number Placeholder 3"/>
          <p:cNvSpPr>
            <a:spLocks noGrp="1"/>
          </p:cNvSpPr>
          <p:nvPr>
            <p:ph type="sldNum" sz="quarter" idx="5"/>
          </p:nvPr>
        </p:nvSpPr>
        <p:spPr bwMode="auto">
          <a:noFill/>
          <a:ln>
            <a:miter lim="800000"/>
            <a:headEnd/>
            <a:tailEnd/>
          </a:ln>
        </p:spPr>
        <p:txBody>
          <a:bodyPr/>
          <a:lstStyle/>
          <a:p>
            <a:fld id="{EA95DB0D-F804-4C95-83DB-A67FBEC9E1EC}" type="slidenum">
              <a:rPr lang="en-US" altLang="es-ES"/>
              <a:pPr/>
              <a:t>25</a:t>
            </a:fld>
            <a:endParaRPr lang="en-US" altLang="es-ES"/>
          </a:p>
        </p:txBody>
      </p:sp>
    </p:spTree>
    <p:extLst>
      <p:ext uri="{BB962C8B-B14F-4D97-AF65-F5344CB8AC3E}">
        <p14:creationId xmlns:p14="http://schemas.microsoft.com/office/powerpoint/2010/main" xmlns="" val="644764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71684" name="Slide Number Placeholder 3"/>
          <p:cNvSpPr>
            <a:spLocks noGrp="1"/>
          </p:cNvSpPr>
          <p:nvPr>
            <p:ph type="sldNum" sz="quarter" idx="5"/>
          </p:nvPr>
        </p:nvSpPr>
        <p:spPr bwMode="auto">
          <a:noFill/>
          <a:ln>
            <a:miter lim="800000"/>
            <a:headEnd/>
            <a:tailEnd/>
          </a:ln>
        </p:spPr>
        <p:txBody>
          <a:bodyPr/>
          <a:lstStyle/>
          <a:p>
            <a:fld id="{8CA7D18F-8BB7-4E24-9F86-73489F444A52}" type="slidenum">
              <a:rPr lang="en-US" altLang="es-ES"/>
              <a:pPr/>
              <a:t>42</a:t>
            </a:fld>
            <a:endParaRPr lang="en-US" altLang="es-ES"/>
          </a:p>
        </p:txBody>
      </p:sp>
    </p:spTree>
    <p:extLst>
      <p:ext uri="{BB962C8B-B14F-4D97-AF65-F5344CB8AC3E}">
        <p14:creationId xmlns:p14="http://schemas.microsoft.com/office/powerpoint/2010/main" xmlns="" val="785988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71684" name="Slide Number Placeholder 3"/>
          <p:cNvSpPr>
            <a:spLocks noGrp="1"/>
          </p:cNvSpPr>
          <p:nvPr>
            <p:ph type="sldNum" sz="quarter" idx="5"/>
          </p:nvPr>
        </p:nvSpPr>
        <p:spPr bwMode="auto">
          <a:noFill/>
          <a:ln>
            <a:miter lim="800000"/>
            <a:headEnd/>
            <a:tailEnd/>
          </a:ln>
        </p:spPr>
        <p:txBody>
          <a:bodyPr/>
          <a:lstStyle/>
          <a:p>
            <a:fld id="{8CA7D18F-8BB7-4E24-9F86-73489F444A52}" type="slidenum">
              <a:rPr lang="en-US" altLang="es-ES"/>
              <a:pPr/>
              <a:t>43</a:t>
            </a:fld>
            <a:endParaRPr lang="en-US" altLang="es-ES"/>
          </a:p>
        </p:txBody>
      </p:sp>
    </p:spTree>
    <p:extLst>
      <p:ext uri="{BB962C8B-B14F-4D97-AF65-F5344CB8AC3E}">
        <p14:creationId xmlns:p14="http://schemas.microsoft.com/office/powerpoint/2010/main" xmlns="" val="610049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71684" name="Slide Number Placeholder 3"/>
          <p:cNvSpPr>
            <a:spLocks noGrp="1"/>
          </p:cNvSpPr>
          <p:nvPr>
            <p:ph type="sldNum" sz="quarter" idx="5"/>
          </p:nvPr>
        </p:nvSpPr>
        <p:spPr bwMode="auto">
          <a:noFill/>
          <a:ln>
            <a:miter lim="800000"/>
            <a:headEnd/>
            <a:tailEnd/>
          </a:ln>
        </p:spPr>
        <p:txBody>
          <a:bodyPr/>
          <a:lstStyle/>
          <a:p>
            <a:fld id="{8CA7D18F-8BB7-4E24-9F86-73489F444A52}" type="slidenum">
              <a:rPr lang="en-US" altLang="es-ES"/>
              <a:pPr/>
              <a:t>44</a:t>
            </a:fld>
            <a:endParaRPr lang="en-US" altLang="es-ES"/>
          </a:p>
        </p:txBody>
      </p:sp>
    </p:spTree>
    <p:extLst>
      <p:ext uri="{BB962C8B-B14F-4D97-AF65-F5344CB8AC3E}">
        <p14:creationId xmlns:p14="http://schemas.microsoft.com/office/powerpoint/2010/main" xmlns="" val="2518135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5124" name="Slide Number Placeholder 3"/>
          <p:cNvSpPr>
            <a:spLocks noGrp="1"/>
          </p:cNvSpPr>
          <p:nvPr>
            <p:ph type="sldNum" sz="quarter" idx="5"/>
          </p:nvPr>
        </p:nvSpPr>
        <p:spPr bwMode="auto">
          <a:noFill/>
          <a:ln>
            <a:miter lim="800000"/>
            <a:headEnd/>
            <a:tailEnd/>
          </a:ln>
        </p:spPr>
        <p:txBody>
          <a:bodyPr/>
          <a:lstStyle/>
          <a:p>
            <a:fld id="{C54A6CF6-B8ED-4B7B-8308-B194477181C2}" type="slidenum">
              <a:rPr lang="es-ES" altLang="es-ES"/>
              <a:pPr/>
              <a:t>45</a:t>
            </a:fld>
            <a:endParaRPr lang="es-ES" altLang="es-ES"/>
          </a:p>
        </p:txBody>
      </p:sp>
    </p:spTree>
    <p:extLst>
      <p:ext uri="{BB962C8B-B14F-4D97-AF65-F5344CB8AC3E}">
        <p14:creationId xmlns:p14="http://schemas.microsoft.com/office/powerpoint/2010/main" xmlns="" val="2481149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10244" name="Slide Number Placeholder 3"/>
          <p:cNvSpPr>
            <a:spLocks noGrp="1"/>
          </p:cNvSpPr>
          <p:nvPr>
            <p:ph type="sldNum" sz="quarter" idx="5"/>
          </p:nvPr>
        </p:nvSpPr>
        <p:spPr bwMode="auto">
          <a:noFill/>
          <a:ln>
            <a:miter lim="800000"/>
            <a:headEnd/>
            <a:tailEnd/>
          </a:ln>
        </p:spPr>
        <p:txBody>
          <a:bodyPr/>
          <a:lstStyle/>
          <a:p>
            <a:fld id="{70656C0B-85E1-4A1A-BEA6-C4306A1BD321}" type="slidenum">
              <a:rPr lang="en-US" altLang="es-ES"/>
              <a:pPr/>
              <a:t>4</a:t>
            </a:fld>
            <a:endParaRPr lang="en-US" altLang="es-ES"/>
          </a:p>
        </p:txBody>
      </p:sp>
    </p:spTree>
    <p:extLst>
      <p:ext uri="{BB962C8B-B14F-4D97-AF65-F5344CB8AC3E}">
        <p14:creationId xmlns:p14="http://schemas.microsoft.com/office/powerpoint/2010/main" xmlns="" val="153283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10244" name="Slide Number Placeholder 3"/>
          <p:cNvSpPr>
            <a:spLocks noGrp="1"/>
          </p:cNvSpPr>
          <p:nvPr>
            <p:ph type="sldNum" sz="quarter" idx="5"/>
          </p:nvPr>
        </p:nvSpPr>
        <p:spPr bwMode="auto">
          <a:noFill/>
          <a:ln>
            <a:miter lim="800000"/>
            <a:headEnd/>
            <a:tailEnd/>
          </a:ln>
        </p:spPr>
        <p:txBody>
          <a:bodyPr/>
          <a:lstStyle/>
          <a:p>
            <a:fld id="{70656C0B-85E1-4A1A-BEA6-C4306A1BD321}" type="slidenum">
              <a:rPr lang="en-US" altLang="es-ES"/>
              <a:pPr/>
              <a:t>5</a:t>
            </a:fld>
            <a:endParaRPr lang="en-US" altLang="es-ES"/>
          </a:p>
        </p:txBody>
      </p:sp>
    </p:spTree>
    <p:extLst>
      <p:ext uri="{BB962C8B-B14F-4D97-AF65-F5344CB8AC3E}">
        <p14:creationId xmlns:p14="http://schemas.microsoft.com/office/powerpoint/2010/main" xmlns="" val="321167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10244" name="Slide Number Placeholder 3"/>
          <p:cNvSpPr>
            <a:spLocks noGrp="1"/>
          </p:cNvSpPr>
          <p:nvPr>
            <p:ph type="sldNum" sz="quarter" idx="5"/>
          </p:nvPr>
        </p:nvSpPr>
        <p:spPr bwMode="auto">
          <a:noFill/>
          <a:ln>
            <a:miter lim="800000"/>
            <a:headEnd/>
            <a:tailEnd/>
          </a:ln>
        </p:spPr>
        <p:txBody>
          <a:bodyPr/>
          <a:lstStyle/>
          <a:p>
            <a:fld id="{70656C0B-85E1-4A1A-BEA6-C4306A1BD321}" type="slidenum">
              <a:rPr lang="en-US" altLang="es-ES"/>
              <a:pPr/>
              <a:t>6</a:t>
            </a:fld>
            <a:endParaRPr lang="en-US" altLang="es-ES"/>
          </a:p>
        </p:txBody>
      </p:sp>
    </p:spTree>
    <p:extLst>
      <p:ext uri="{BB962C8B-B14F-4D97-AF65-F5344CB8AC3E}">
        <p14:creationId xmlns:p14="http://schemas.microsoft.com/office/powerpoint/2010/main" xmlns="" val="429360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10244" name="Slide Number Placeholder 3"/>
          <p:cNvSpPr>
            <a:spLocks noGrp="1"/>
          </p:cNvSpPr>
          <p:nvPr>
            <p:ph type="sldNum" sz="quarter" idx="5"/>
          </p:nvPr>
        </p:nvSpPr>
        <p:spPr bwMode="auto">
          <a:noFill/>
          <a:ln>
            <a:miter lim="800000"/>
            <a:headEnd/>
            <a:tailEnd/>
          </a:ln>
        </p:spPr>
        <p:txBody>
          <a:bodyPr/>
          <a:lstStyle/>
          <a:p>
            <a:fld id="{70656C0B-85E1-4A1A-BEA6-C4306A1BD321}" type="slidenum">
              <a:rPr lang="en-US" altLang="es-ES"/>
              <a:pPr/>
              <a:t>7</a:t>
            </a:fld>
            <a:endParaRPr lang="en-US" altLang="es-ES"/>
          </a:p>
        </p:txBody>
      </p:sp>
    </p:spTree>
    <p:extLst>
      <p:ext uri="{BB962C8B-B14F-4D97-AF65-F5344CB8AC3E}">
        <p14:creationId xmlns:p14="http://schemas.microsoft.com/office/powerpoint/2010/main" xmlns="" val="2242330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10244" name="Slide Number Placeholder 3"/>
          <p:cNvSpPr>
            <a:spLocks noGrp="1"/>
          </p:cNvSpPr>
          <p:nvPr>
            <p:ph type="sldNum" sz="quarter" idx="5"/>
          </p:nvPr>
        </p:nvSpPr>
        <p:spPr bwMode="auto">
          <a:noFill/>
          <a:ln>
            <a:miter lim="800000"/>
            <a:headEnd/>
            <a:tailEnd/>
          </a:ln>
        </p:spPr>
        <p:txBody>
          <a:bodyPr/>
          <a:lstStyle/>
          <a:p>
            <a:fld id="{70656C0B-85E1-4A1A-BEA6-C4306A1BD321}" type="slidenum">
              <a:rPr lang="en-US" altLang="es-ES"/>
              <a:pPr/>
              <a:t>8</a:t>
            </a:fld>
            <a:endParaRPr lang="en-US" altLang="es-ES"/>
          </a:p>
        </p:txBody>
      </p:sp>
    </p:spTree>
    <p:extLst>
      <p:ext uri="{BB962C8B-B14F-4D97-AF65-F5344CB8AC3E}">
        <p14:creationId xmlns:p14="http://schemas.microsoft.com/office/powerpoint/2010/main" xmlns="" val="936008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10244" name="Slide Number Placeholder 3"/>
          <p:cNvSpPr>
            <a:spLocks noGrp="1"/>
          </p:cNvSpPr>
          <p:nvPr>
            <p:ph type="sldNum" sz="quarter" idx="5"/>
          </p:nvPr>
        </p:nvSpPr>
        <p:spPr bwMode="auto">
          <a:noFill/>
          <a:ln>
            <a:miter lim="800000"/>
            <a:headEnd/>
            <a:tailEnd/>
          </a:ln>
        </p:spPr>
        <p:txBody>
          <a:bodyPr/>
          <a:lstStyle/>
          <a:p>
            <a:fld id="{70656C0B-85E1-4A1A-BEA6-C4306A1BD321}" type="slidenum">
              <a:rPr lang="en-US" altLang="es-ES"/>
              <a:pPr/>
              <a:t>10</a:t>
            </a:fld>
            <a:endParaRPr lang="en-US" altLang="es-ES"/>
          </a:p>
        </p:txBody>
      </p:sp>
    </p:spTree>
    <p:extLst>
      <p:ext uri="{BB962C8B-B14F-4D97-AF65-F5344CB8AC3E}">
        <p14:creationId xmlns:p14="http://schemas.microsoft.com/office/powerpoint/2010/main" xmlns="" val="140837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s-ES"/>
          </a:p>
        </p:txBody>
      </p:sp>
      <p:sp>
        <p:nvSpPr>
          <p:cNvPr id="10244" name="Slide Number Placeholder 3"/>
          <p:cNvSpPr>
            <a:spLocks noGrp="1"/>
          </p:cNvSpPr>
          <p:nvPr>
            <p:ph type="sldNum" sz="quarter" idx="5"/>
          </p:nvPr>
        </p:nvSpPr>
        <p:spPr bwMode="auto">
          <a:noFill/>
          <a:ln>
            <a:miter lim="800000"/>
            <a:headEnd/>
            <a:tailEnd/>
          </a:ln>
        </p:spPr>
        <p:txBody>
          <a:bodyPr/>
          <a:lstStyle/>
          <a:p>
            <a:fld id="{70656C0B-85E1-4A1A-BEA6-C4306A1BD321}" type="slidenum">
              <a:rPr lang="en-US" altLang="es-ES"/>
              <a:pPr/>
              <a:t>11</a:t>
            </a:fld>
            <a:endParaRPr lang="en-US" altLang="es-ES"/>
          </a:p>
        </p:txBody>
      </p:sp>
    </p:spTree>
    <p:extLst>
      <p:ext uri="{BB962C8B-B14F-4D97-AF65-F5344CB8AC3E}">
        <p14:creationId xmlns:p14="http://schemas.microsoft.com/office/powerpoint/2010/main" xmlns="" val="2265012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lvl1pPr>
          </a:lstStyle>
          <a:p>
            <a:pPr>
              <a:defRPr/>
            </a:pPr>
            <a:fld id="{2D0CDDF2-B98A-4D37-A802-C69B57865604}" type="datetimeFigureOut">
              <a:rPr lang="es-ES"/>
              <a:pPr>
                <a:defRPr/>
              </a:pPr>
              <a:t>30/05/2019</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FA9FD6AD-5359-40A3-855A-C2867F0A65E4}"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BE3384A4-745A-47B5-BA50-FEC83CF65273}" type="datetimeFigureOut">
              <a:rPr lang="es-ES"/>
              <a:pPr>
                <a:defRPr/>
              </a:pPr>
              <a:t>30/05/2019</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0BC791BD-6FD1-413F-AC37-EE5D9D4648B3}"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CFD83D21-7E17-44BE-876B-30E8E14AB7DA}" type="datetimeFigureOut">
              <a:rPr lang="es-ES"/>
              <a:pPr>
                <a:defRPr/>
              </a:pPr>
              <a:t>30/05/2019</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E726DAB5-68FE-409D-B99C-8162D4E73023}"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31D02D6D-17CE-40D5-A7FC-E62DBBD38E08}" type="datetimeFigureOut">
              <a:rPr lang="es-ES"/>
              <a:pPr>
                <a:defRPr/>
              </a:pPr>
              <a:t>30/05/2019</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D96BE895-4EB4-4980-9E89-55AB417393D7}"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164EA2A7-9C41-443C-A02B-4705DB14EF1C}" type="datetimeFigureOut">
              <a:rPr lang="es-ES"/>
              <a:pPr>
                <a:defRPr/>
              </a:pPr>
              <a:t>30/05/2019</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294F1D01-D593-4D9E-99CD-B885290A3066}"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D95A66DE-FFA5-480D-80A7-DA8398BE8940}" type="datetimeFigureOut">
              <a:rPr lang="es-ES"/>
              <a:pPr>
                <a:defRPr/>
              </a:pPr>
              <a:t>30/05/2019</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fld id="{3E565852-8520-4BB3-8B83-A6725C5A1C9B}"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2AF8D724-97B6-4367-8F5B-06BCFDF1BF54}" type="datetimeFigureOut">
              <a:rPr lang="es-ES"/>
              <a:pPr>
                <a:defRPr/>
              </a:pPr>
              <a:t>30/05/2019</a:t>
            </a:fld>
            <a:endParaRPr lang="es-E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fld id="{5250AE2E-B99F-4952-B617-B2C12B827D70}"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1A67FF5F-BCF6-4E85-98FB-89EE4498309E}" type="datetimeFigureOut">
              <a:rPr lang="es-ES"/>
              <a:pPr>
                <a:defRPr/>
              </a:pPr>
              <a:t>30/05/2019</a:t>
            </a:fld>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fld id="{B7B09076-BCAA-4655-A7CC-C9B9BE162515}"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7AAD09-E291-4839-B99C-CCA646AC9C0A}" type="datetimeFigureOut">
              <a:rPr lang="es-ES"/>
              <a:pPr>
                <a:defRPr/>
              </a:pPr>
              <a:t>30/05/2019</a:t>
            </a:fld>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fld id="{5311BF76-965E-4994-B7C7-B9BC6A3EAD7E}"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EA64BD43-4CD2-4ED5-A39D-980BC4927DD8}" type="datetimeFigureOut">
              <a:rPr lang="es-ES"/>
              <a:pPr>
                <a:defRPr/>
              </a:pPr>
              <a:t>30/05/2019</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fld id="{E33F0869-695C-44AB-A88D-874370431F75}"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EEDDC1DA-5B4B-4DB6-91D6-8C1CC4B01C63}" type="datetimeFigureOut">
              <a:rPr lang="es-ES"/>
              <a:pPr>
                <a:defRPr/>
              </a:pPr>
              <a:t>30/05/2019</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fld id="{D8AB9B3F-E040-4C3A-A547-94BE96D9EB21}"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endParaRPr lang="en-US" altLang="es-ES"/>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n-US" altLang="es-E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4100980-0034-4309-9B3D-D888185DE924}" type="datetimeFigureOut">
              <a:rPr lang="es-ES"/>
              <a:pPr>
                <a:defRPr/>
              </a:pPr>
              <a:t>30/05/2019</a:t>
            </a:fld>
            <a:endParaRPr lang="es-E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9CABAF1-A33A-41DA-944E-43AF2D4CBF66}"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pn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png"/><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9.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image" Target="../media/image32.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35.jpeg"/><Relationship Id="rId4" Type="http://schemas.openxmlformats.org/officeDocument/2006/relationships/image" Target="../media/image20.gif"/><Relationship Id="rId9"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0.png"/><Relationship Id="rId4" Type="http://schemas.openxmlformats.org/officeDocument/2006/relationships/image" Target="../media/image20.gif"/><Relationship Id="rId9"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6.jpe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2.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28.png"/><Relationship Id="rId7" Type="http://schemas.openxmlformats.org/officeDocument/2006/relationships/image" Target="../media/image4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6.png"/><Relationship Id="rId10" Type="http://schemas.openxmlformats.org/officeDocument/2006/relationships/image" Target="../media/image2.png"/><Relationship Id="rId4" Type="http://schemas.openxmlformats.org/officeDocument/2006/relationships/image" Target="../media/image42.pn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1113"/>
            <a:ext cx="9144000" cy="568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4099" name="CuadroTexto 5"/>
          <p:cNvSpPr txBox="1">
            <a:spLocks noChangeArrowheads="1"/>
          </p:cNvSpPr>
          <p:nvPr/>
        </p:nvSpPr>
        <p:spPr bwMode="auto">
          <a:xfrm>
            <a:off x="530090" y="620750"/>
            <a:ext cx="8385175" cy="4893647"/>
          </a:xfrm>
          <a:prstGeom prst="rect">
            <a:avLst/>
          </a:prstGeom>
          <a:noFill/>
          <a:ln w="9525">
            <a:noFill/>
            <a:miter lim="800000"/>
            <a:headEnd/>
            <a:tailEnd/>
          </a:ln>
        </p:spPr>
        <p:txBody>
          <a:bodyPr>
            <a:spAutoFit/>
          </a:bodyPr>
          <a:lstStyle/>
          <a:p>
            <a:r>
              <a:rPr lang="fr-FR" sz="4000" dirty="0">
                <a:solidFill>
                  <a:srgbClr val="009B3A"/>
                </a:solidFill>
                <a:latin typeface="HelveticaNeueLT Std UltLt"/>
                <a:cs typeface="Browallia New" pitchFamily="34" charset="-34"/>
              </a:rPr>
              <a:t>ECOSYSTEMS OF INNOVATION AND THE ROLE OF THE </a:t>
            </a:r>
            <a:r>
              <a:rPr lang="fr-FR" sz="4000" dirty="0" smtClean="0">
                <a:solidFill>
                  <a:srgbClr val="009B3A"/>
                </a:solidFill>
                <a:latin typeface="HelveticaNeueLT Std UltLt"/>
                <a:cs typeface="Browallia New" pitchFamily="34" charset="-34"/>
              </a:rPr>
              <a:t>GOVERNMENT</a:t>
            </a:r>
            <a:endParaRPr lang="fr-FR" sz="4000" dirty="0">
              <a:solidFill>
                <a:srgbClr val="009B3A"/>
              </a:solidFill>
              <a:latin typeface="HelveticaNeueLT Std UltLt"/>
              <a:cs typeface="Browallia New" pitchFamily="34" charset="-34"/>
            </a:endParaRPr>
          </a:p>
          <a:p>
            <a:pPr lvl="0">
              <a:defRPr/>
            </a:pPr>
            <a:endParaRPr lang="en-US" altLang="es-ES" sz="3600" dirty="0">
              <a:solidFill>
                <a:srgbClr val="009B3A"/>
              </a:solidFill>
              <a:latin typeface="HelveticaNeueLT Std UltLt"/>
              <a:cs typeface="Browallia New" pitchFamily="34" charset="-34"/>
            </a:endParaRPr>
          </a:p>
          <a:p>
            <a:pPr lvl="0">
              <a:defRPr/>
            </a:pPr>
            <a:endParaRPr lang="en-US" altLang="es-ES" sz="3600" dirty="0">
              <a:solidFill>
                <a:srgbClr val="009B3A"/>
              </a:solidFill>
              <a:latin typeface="HelveticaNeueLT Std UltLt"/>
              <a:cs typeface="Browallia New" pitchFamily="34" charset="-34"/>
            </a:endParaRPr>
          </a:p>
          <a:p>
            <a:pPr lvl="0">
              <a:defRPr/>
            </a:pPr>
            <a:r>
              <a:rPr lang="en-US" altLang="es-ES" sz="3600" dirty="0">
                <a:solidFill>
                  <a:srgbClr val="009B3A"/>
                </a:solidFill>
                <a:latin typeface="HelveticaNeueLT Std UltLt"/>
                <a:cs typeface="Browallia New" pitchFamily="34" charset="-34"/>
              </a:rPr>
              <a:t>	</a:t>
            </a:r>
          </a:p>
          <a:p>
            <a:pPr eaLnBrk="1" hangingPunct="1"/>
            <a:r>
              <a:rPr lang="es-ES" altLang="es-ES" sz="3600" dirty="0">
                <a:solidFill>
                  <a:schemeClr val="bg1"/>
                </a:solidFill>
                <a:latin typeface="HelveticaNeueLT Std UltLt"/>
                <a:cs typeface="Browallia New" pitchFamily="34" charset="-34"/>
              </a:rPr>
              <a:t>Josep M. Pique</a:t>
            </a:r>
          </a:p>
          <a:p>
            <a:pPr eaLnBrk="1" hangingPunct="1"/>
            <a:r>
              <a:rPr lang="ca-ES" altLang="es-ES" sz="2400" dirty="0">
                <a:solidFill>
                  <a:schemeClr val="bg1"/>
                </a:solidFill>
                <a:latin typeface="HelveticaNeueLT Std UltLt"/>
                <a:cs typeface="Browallia New" pitchFamily="34" charset="-34"/>
              </a:rPr>
              <a:t>jmpique@TechnovaBarcelona.org</a:t>
            </a:r>
          </a:p>
          <a:p>
            <a:pPr eaLnBrk="1" hangingPunct="1"/>
            <a:r>
              <a:rPr lang="ca-ES" altLang="es-ES" sz="2400" dirty="0">
                <a:solidFill>
                  <a:schemeClr val="bg1"/>
                </a:solidFill>
                <a:latin typeface="HelveticaNeueLT Std UltLt"/>
                <a:cs typeface="Browallia New" pitchFamily="34" charset="-34"/>
              </a:rPr>
              <a:t>@</a:t>
            </a:r>
            <a:r>
              <a:rPr lang="ca-ES" altLang="es-ES" sz="2400" dirty="0" err="1">
                <a:solidFill>
                  <a:schemeClr val="bg1"/>
                </a:solidFill>
                <a:latin typeface="HelveticaNeueLT Std UltLt"/>
                <a:cs typeface="Browallia New" pitchFamily="34" charset="-34"/>
              </a:rPr>
              <a:t>JosepMPique</a:t>
            </a:r>
            <a:endParaRPr lang="es-ES" altLang="es-ES" sz="2400" dirty="0">
              <a:solidFill>
                <a:schemeClr val="bg1"/>
              </a:solidFill>
              <a:latin typeface="HelveticaNeueLT Std UltLt"/>
              <a:cs typeface="Browallia New" pitchFamily="34" charset="-34"/>
            </a:endParaRPr>
          </a:p>
        </p:txBody>
      </p:sp>
      <p:pic>
        <p:nvPicPr>
          <p:cNvPr id="4100" name="Imagen 8"/>
          <p:cNvPicPr>
            <a:picLocks noChangeAspect="1"/>
          </p:cNvPicPr>
          <p:nvPr/>
        </p:nvPicPr>
        <p:blipFill>
          <a:blip r:embed="rId3" cstate="print"/>
          <a:srcRect/>
          <a:stretch>
            <a:fillRect/>
          </a:stretch>
        </p:blipFill>
        <p:spPr bwMode="auto">
          <a:xfrm>
            <a:off x="7038975" y="5922963"/>
            <a:ext cx="1814513" cy="709612"/>
          </a:xfrm>
          <a:prstGeom prst="rect">
            <a:avLst/>
          </a:prstGeom>
          <a:noFill/>
          <a:ln w="9525">
            <a:noFill/>
            <a:miter lim="800000"/>
            <a:headEnd/>
            <a:tailEnd/>
          </a:ln>
        </p:spPr>
      </p:pic>
      <p:pic>
        <p:nvPicPr>
          <p:cNvPr id="6" name="Picture 2" descr="IASP"/>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9515" y="5954632"/>
            <a:ext cx="4176464" cy="67794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9220" name="Rectángulo 5"/>
          <p:cNvSpPr>
            <a:spLocks noChangeArrowheads="1"/>
          </p:cNvSpPr>
          <p:nvPr/>
        </p:nvSpPr>
        <p:spPr bwMode="auto">
          <a:xfrm>
            <a:off x="347663" y="284163"/>
            <a:ext cx="5738238"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2.1.- INTERNAL INNOVATION</a:t>
            </a:r>
          </a:p>
        </p:txBody>
      </p:sp>
      <p:pic>
        <p:nvPicPr>
          <p:cNvPr id="4" name="Picture 2"/>
          <p:cNvPicPr>
            <a:picLocks noChangeAspect="1" noChangeArrowheads="1"/>
          </p:cNvPicPr>
          <p:nvPr/>
        </p:nvPicPr>
        <p:blipFill>
          <a:blip r:embed="rId3" cstate="print"/>
          <a:srcRect/>
          <a:stretch>
            <a:fillRect/>
          </a:stretch>
        </p:blipFill>
        <p:spPr bwMode="auto">
          <a:xfrm>
            <a:off x="1547664" y="2263102"/>
            <a:ext cx="6048672" cy="3470154"/>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22448" y="3055218"/>
            <a:ext cx="2362200" cy="1885950"/>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6896100" y="3140968"/>
            <a:ext cx="2247900" cy="1724025"/>
          </a:xfrm>
          <a:prstGeom prst="rect">
            <a:avLst/>
          </a:prstGeom>
          <a:noFill/>
          <a:ln w="9525">
            <a:noFill/>
            <a:miter lim="800000"/>
            <a:headEnd/>
            <a:tailEnd/>
          </a:ln>
        </p:spPr>
      </p:pic>
      <p:sp>
        <p:nvSpPr>
          <p:cNvPr id="7" name="7 Marcador de pie de página"/>
          <p:cNvSpPr>
            <a:spLocks noGrp="1"/>
          </p:cNvSpPr>
          <p:nvPr>
            <p:ph type="ftr" sz="quarter" idx="12"/>
          </p:nvPr>
        </p:nvSpPr>
        <p:spPr>
          <a:xfrm>
            <a:off x="3347864" y="6304235"/>
            <a:ext cx="5421313" cy="365125"/>
          </a:xfrm>
        </p:spPr>
        <p:txBody>
          <a:bodyPr>
            <a:normAutofit/>
          </a:bodyPr>
          <a:lstStyle/>
          <a:p>
            <a:pPr algn="r">
              <a:defRPr/>
            </a:pPr>
            <a:r>
              <a:rPr lang="en-US" b="0" dirty="0">
                <a:solidFill>
                  <a:schemeClr val="tx2"/>
                </a:solidFill>
                <a:latin typeface="Trebuchet MS" pitchFamily="34" charset="0"/>
              </a:rPr>
              <a:t>Source: Guide of Innovation - ACC10</a:t>
            </a:r>
            <a:endParaRPr lang="es-ES" b="0" dirty="0">
              <a:solidFill>
                <a:schemeClr val="tx2"/>
              </a:solidFill>
              <a:latin typeface="Trebuchet MS" pitchFamily="34" charset="0"/>
            </a:endParaRPr>
          </a:p>
        </p:txBody>
      </p:sp>
    </p:spTree>
    <p:extLst>
      <p:ext uri="{BB962C8B-B14F-4D97-AF65-F5344CB8AC3E}">
        <p14:creationId xmlns:p14="http://schemas.microsoft.com/office/powerpoint/2010/main" xmlns="" val="328746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9220" name="Rectángulo 5"/>
          <p:cNvSpPr>
            <a:spLocks noChangeArrowheads="1"/>
          </p:cNvSpPr>
          <p:nvPr/>
        </p:nvSpPr>
        <p:spPr bwMode="auto">
          <a:xfrm>
            <a:off x="347663" y="284163"/>
            <a:ext cx="8163389"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2.2.- MANAGING THE OPEN INNOVATION</a:t>
            </a:r>
          </a:p>
        </p:txBody>
      </p:sp>
      <p:pic>
        <p:nvPicPr>
          <p:cNvPr id="4" name="Picture 3"/>
          <p:cNvPicPr>
            <a:picLocks noChangeAspect="1" noChangeArrowheads="1"/>
          </p:cNvPicPr>
          <p:nvPr/>
        </p:nvPicPr>
        <p:blipFill>
          <a:blip r:embed="rId3" cstate="print"/>
          <a:srcRect/>
          <a:stretch>
            <a:fillRect/>
          </a:stretch>
        </p:blipFill>
        <p:spPr bwMode="auto">
          <a:xfrm>
            <a:off x="683568" y="1665591"/>
            <a:ext cx="7757813" cy="4931761"/>
          </a:xfrm>
          <a:prstGeom prst="rect">
            <a:avLst/>
          </a:prstGeom>
          <a:noFill/>
          <a:ln w="9525">
            <a:noFill/>
            <a:miter lim="800000"/>
            <a:headEnd/>
            <a:tailEnd/>
          </a:ln>
          <a:effectLst/>
        </p:spPr>
      </p:pic>
    </p:spTree>
    <p:extLst>
      <p:ext uri="{BB962C8B-B14F-4D97-AF65-F5344CB8AC3E}">
        <p14:creationId xmlns:p14="http://schemas.microsoft.com/office/powerpoint/2010/main" xmlns="" val="2585478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9220" name="Rectángulo 5"/>
          <p:cNvSpPr>
            <a:spLocks noChangeArrowheads="1"/>
          </p:cNvSpPr>
          <p:nvPr/>
        </p:nvSpPr>
        <p:spPr bwMode="auto">
          <a:xfrm>
            <a:off x="347663" y="284163"/>
            <a:ext cx="7610545"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2.3.- </a:t>
            </a:r>
            <a:r>
              <a:rPr lang="en-US" altLang="es-ES" sz="3000" dirty="0">
                <a:solidFill>
                  <a:srgbClr val="009B3A"/>
                </a:solidFill>
                <a:latin typeface="HelveticaNeueLT Std UltLt"/>
                <a:cs typeface="Browallia New" pitchFamily="34" charset="-34"/>
              </a:rPr>
              <a:t>GLOBAL INNOVATION ECOSYSTEM</a:t>
            </a:r>
          </a:p>
        </p:txBody>
      </p:sp>
      <p:sp>
        <p:nvSpPr>
          <p:cNvPr id="25" name="6 Marcador de contenido"/>
          <p:cNvSpPr>
            <a:spLocks noGrp="1"/>
          </p:cNvSpPr>
          <p:nvPr>
            <p:ph sz="quarter" idx="1"/>
          </p:nvPr>
        </p:nvSpPr>
        <p:spPr>
          <a:xfrm>
            <a:off x="667072" y="1744216"/>
            <a:ext cx="8153400" cy="4495800"/>
          </a:xfrm>
        </p:spPr>
        <p:txBody>
          <a:bodyPr/>
          <a:lstStyle/>
          <a:p>
            <a:endParaRPr lang="es-ES"/>
          </a:p>
        </p:txBody>
      </p:sp>
      <p:graphicFrame>
        <p:nvGraphicFramePr>
          <p:cNvPr id="27" name="Group 3"/>
          <p:cNvGraphicFramePr>
            <a:graphicFrameLocks noGrp="1"/>
          </p:cNvGraphicFramePr>
          <p:nvPr>
            <p:extLst>
              <p:ext uri="{D42A27DB-BD31-4B8C-83A1-F6EECF244321}">
                <p14:modId xmlns:p14="http://schemas.microsoft.com/office/powerpoint/2010/main" xmlns="" val="96703273"/>
              </p:ext>
            </p:extLst>
          </p:nvPr>
        </p:nvGraphicFramePr>
        <p:xfrm>
          <a:off x="890664" y="1756047"/>
          <a:ext cx="7391400" cy="4065588"/>
        </p:xfrm>
        <a:graphic>
          <a:graphicData uri="http://schemas.openxmlformats.org/drawingml/2006/table">
            <a:tbl>
              <a:tblPr/>
              <a:tblGrid>
                <a:gridCol w="1477963">
                  <a:extLst>
                    <a:ext uri="{9D8B030D-6E8A-4147-A177-3AD203B41FA5}">
                      <a16:colId xmlns:a16="http://schemas.microsoft.com/office/drawing/2014/main" xmlns="" val="20000"/>
                    </a:ext>
                  </a:extLst>
                </a:gridCol>
                <a:gridCol w="1479550">
                  <a:extLst>
                    <a:ext uri="{9D8B030D-6E8A-4147-A177-3AD203B41FA5}">
                      <a16:colId xmlns:a16="http://schemas.microsoft.com/office/drawing/2014/main" xmlns="" val="20001"/>
                    </a:ext>
                  </a:extLst>
                </a:gridCol>
                <a:gridCol w="1476375">
                  <a:extLst>
                    <a:ext uri="{9D8B030D-6E8A-4147-A177-3AD203B41FA5}">
                      <a16:colId xmlns:a16="http://schemas.microsoft.com/office/drawing/2014/main" xmlns="" val="20002"/>
                    </a:ext>
                  </a:extLst>
                </a:gridCol>
                <a:gridCol w="1479550">
                  <a:extLst>
                    <a:ext uri="{9D8B030D-6E8A-4147-A177-3AD203B41FA5}">
                      <a16:colId xmlns:a16="http://schemas.microsoft.com/office/drawing/2014/main" xmlns="" val="20003"/>
                    </a:ext>
                  </a:extLst>
                </a:gridCol>
                <a:gridCol w="1477962">
                  <a:extLst>
                    <a:ext uri="{9D8B030D-6E8A-4147-A177-3AD203B41FA5}">
                      <a16:colId xmlns:a16="http://schemas.microsoft.com/office/drawing/2014/main" xmlns="" val="20004"/>
                    </a:ext>
                  </a:extLst>
                </a:gridCol>
              </a:tblGrid>
              <a:tr h="8128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a:ln>
                            <a:noFill/>
                          </a:ln>
                          <a:solidFill>
                            <a:schemeClr val="tx1"/>
                          </a:solidFill>
                          <a:effectLst/>
                          <a:latin typeface="Arial Unicode MS" pitchFamily="1" charset="0"/>
                        </a:rPr>
                        <a:t>Global</a:t>
                      </a:r>
                    </a:p>
                  </a:txBody>
                  <a:tcPr marL="90000" marR="90000" marT="46800" marB="468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128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err="1">
                          <a:ln>
                            <a:noFill/>
                          </a:ln>
                          <a:solidFill>
                            <a:schemeClr val="tx1"/>
                          </a:solidFill>
                          <a:effectLst/>
                          <a:latin typeface="Arial Unicode MS" pitchFamily="1" charset="0"/>
                        </a:rPr>
                        <a:t>National</a:t>
                      </a:r>
                      <a:endParaRPr kumimoji="0" lang="es-ES" sz="1000" b="0" i="0" u="none" strike="noStrike" cap="none" normalizeH="0" baseline="0" dirty="0">
                        <a:ln>
                          <a:noFill/>
                        </a:ln>
                        <a:solidFill>
                          <a:schemeClr val="tx1"/>
                        </a:solidFill>
                        <a:effectLst/>
                        <a:latin typeface="Arial Unicode MS" pitchFamily="1" charset="0"/>
                      </a:endParaRPr>
                    </a:p>
                  </a:txBody>
                  <a:tcPr marL="90000" marR="90000" marT="46800" marB="468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143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a:ln>
                            <a:noFill/>
                          </a:ln>
                          <a:solidFill>
                            <a:schemeClr val="tx1"/>
                          </a:solidFill>
                          <a:effectLst/>
                          <a:latin typeface="Arial Unicode MS" pitchFamily="1" charset="0"/>
                        </a:rPr>
                        <a:t>Regional</a:t>
                      </a:r>
                    </a:p>
                  </a:txBody>
                  <a:tcPr marL="90000" marR="90000" marT="46800" marB="468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128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a:ln>
                            <a:noFill/>
                          </a:ln>
                          <a:solidFill>
                            <a:schemeClr val="tx1"/>
                          </a:solidFill>
                          <a:effectLst/>
                          <a:latin typeface="Arial Unicode MS" pitchFamily="1" charset="0"/>
                        </a:rPr>
                        <a:t>Local</a:t>
                      </a:r>
                    </a:p>
                  </a:txBody>
                  <a:tcPr marL="90000" marR="90000" marT="46800" marB="4680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a:ln>
                            <a:noFill/>
                          </a:ln>
                          <a:solidFill>
                            <a:schemeClr val="tx1"/>
                          </a:solidFill>
                          <a:effectLst/>
                          <a:latin typeface="Arial Unicode MS" pitchFamily="1" charset="0"/>
                        </a:rPr>
                        <a:t>Science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a:ln>
                            <a:noFill/>
                          </a:ln>
                          <a:solidFill>
                            <a:schemeClr val="tx1"/>
                          </a:solidFill>
                          <a:effectLst/>
                          <a:latin typeface="Arial Unicode MS" pitchFamily="1" charset="0"/>
                        </a:rPr>
                        <a:t>Technology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a:ln>
                            <a:noFill/>
                          </a:ln>
                          <a:solidFill>
                            <a:schemeClr val="tx1"/>
                          </a:solidFill>
                          <a:effectLst/>
                          <a:latin typeface="Arial Unicode MS" pitchFamily="1" charset="0"/>
                        </a:rPr>
                        <a:t>Industry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a:ln>
                            <a:noFill/>
                          </a:ln>
                          <a:solidFill>
                            <a:schemeClr val="tx1"/>
                          </a:solidFill>
                          <a:effectLst/>
                          <a:latin typeface="Arial Unicode MS" pitchFamily="1" charset="0"/>
                        </a:rPr>
                        <a:t>Market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28" name="Line 41"/>
          <p:cNvSpPr>
            <a:spLocks noChangeShapeType="1"/>
          </p:cNvSpPr>
          <p:nvPr/>
        </p:nvSpPr>
        <p:spPr bwMode="auto">
          <a:xfrm>
            <a:off x="1576464" y="5013597"/>
            <a:ext cx="6742113" cy="0"/>
          </a:xfrm>
          <a:prstGeom prst="line">
            <a:avLst/>
          </a:prstGeom>
          <a:noFill/>
          <a:ln w="50800">
            <a:solidFill>
              <a:schemeClr val="tx1"/>
            </a:solidFill>
            <a:round/>
            <a:headEnd/>
            <a:tailEnd type="triangle" w="med" len="med"/>
          </a:ln>
        </p:spPr>
        <p:txBody>
          <a:bodyPr/>
          <a:lstStyle/>
          <a:p>
            <a:endParaRPr lang="es-ES"/>
          </a:p>
        </p:txBody>
      </p:sp>
      <p:sp>
        <p:nvSpPr>
          <p:cNvPr id="29" name="Line 42"/>
          <p:cNvSpPr>
            <a:spLocks noChangeShapeType="1"/>
          </p:cNvSpPr>
          <p:nvPr/>
        </p:nvSpPr>
        <p:spPr bwMode="auto">
          <a:xfrm flipV="1">
            <a:off x="2363864" y="1756047"/>
            <a:ext cx="0" cy="3733800"/>
          </a:xfrm>
          <a:prstGeom prst="line">
            <a:avLst/>
          </a:prstGeom>
          <a:noFill/>
          <a:ln w="50800">
            <a:solidFill>
              <a:schemeClr val="tx1"/>
            </a:solidFill>
            <a:round/>
            <a:headEnd/>
            <a:tailEnd type="triangle" w="med" len="med"/>
          </a:ln>
        </p:spPr>
        <p:txBody>
          <a:bodyPr/>
          <a:lstStyle/>
          <a:p>
            <a:endParaRPr lang="es-ES"/>
          </a:p>
        </p:txBody>
      </p:sp>
      <p:sp>
        <p:nvSpPr>
          <p:cNvPr id="30" name="Text Box 46"/>
          <p:cNvSpPr txBox="1">
            <a:spLocks noChangeArrowheads="1"/>
          </p:cNvSpPr>
          <p:nvPr/>
        </p:nvSpPr>
        <p:spPr bwMode="auto">
          <a:xfrm>
            <a:off x="2414664" y="5794647"/>
            <a:ext cx="4248150" cy="398463"/>
          </a:xfrm>
          <a:prstGeom prst="rect">
            <a:avLst/>
          </a:prstGeom>
          <a:noFill/>
          <a:ln w="9525">
            <a:noFill/>
            <a:miter lim="800000"/>
            <a:headEnd/>
            <a:tailEnd/>
          </a:ln>
        </p:spPr>
        <p:txBody>
          <a:bodyPr>
            <a:spAutoFit/>
          </a:bodyPr>
          <a:lstStyle/>
          <a:p>
            <a:pPr algn="ctr">
              <a:spcBef>
                <a:spcPct val="50000"/>
              </a:spcBef>
            </a:pPr>
            <a:r>
              <a:rPr lang="es-ES" b="1">
                <a:latin typeface="Arial Unicode MS" pitchFamily="34" charset="-128"/>
              </a:rPr>
              <a:t>Innovation</a:t>
            </a:r>
          </a:p>
        </p:txBody>
      </p:sp>
      <p:sp>
        <p:nvSpPr>
          <p:cNvPr id="31" name="Text Box 47"/>
          <p:cNvSpPr txBox="1">
            <a:spLocks noChangeArrowheads="1"/>
          </p:cNvSpPr>
          <p:nvPr/>
        </p:nvSpPr>
        <p:spPr bwMode="auto">
          <a:xfrm>
            <a:off x="476327" y="1908447"/>
            <a:ext cx="490537" cy="3960813"/>
          </a:xfrm>
          <a:prstGeom prst="rect">
            <a:avLst/>
          </a:prstGeom>
          <a:noFill/>
          <a:ln w="9525">
            <a:noFill/>
            <a:miter lim="800000"/>
            <a:headEnd/>
            <a:tailEnd/>
          </a:ln>
        </p:spPr>
        <p:txBody>
          <a:bodyPr vert="eaVert">
            <a:spAutoFit/>
          </a:bodyPr>
          <a:lstStyle/>
          <a:p>
            <a:pPr algn="ctr">
              <a:spcBef>
                <a:spcPct val="50000"/>
              </a:spcBef>
            </a:pPr>
            <a:r>
              <a:rPr lang="es-ES" b="1">
                <a:latin typeface="Arial Unicode MS" pitchFamily="34" charset="-128"/>
              </a:rPr>
              <a:t>International</a:t>
            </a:r>
          </a:p>
        </p:txBody>
      </p:sp>
      <p:sp>
        <p:nvSpPr>
          <p:cNvPr id="32" name="AutoShape 43"/>
          <p:cNvSpPr>
            <a:spLocks noChangeArrowheads="1"/>
          </p:cNvSpPr>
          <p:nvPr/>
        </p:nvSpPr>
        <p:spPr bwMode="auto">
          <a:xfrm>
            <a:off x="3100464" y="2594247"/>
            <a:ext cx="4556125" cy="2374900"/>
          </a:xfrm>
          <a:prstGeom prst="notchedRightArrow">
            <a:avLst>
              <a:gd name="adj1" fmla="val 50000"/>
              <a:gd name="adj2" fmla="val 47961"/>
            </a:avLst>
          </a:prstGeom>
          <a:solidFill>
            <a:schemeClr val="accent1"/>
          </a:solidFill>
          <a:ln w="9525">
            <a:noFill/>
            <a:miter lim="800000"/>
            <a:headEnd/>
            <a:tailEnd/>
          </a:ln>
        </p:spPr>
        <p:txBody>
          <a:bodyPr wrap="none" anchor="ctr"/>
          <a:lstStyle/>
          <a:p>
            <a:endParaRPr lang="es-ES_tradnl"/>
          </a:p>
        </p:txBody>
      </p:sp>
      <p:sp>
        <p:nvSpPr>
          <p:cNvPr id="33" name="AutoShape 44"/>
          <p:cNvSpPr>
            <a:spLocks noChangeArrowheads="1"/>
          </p:cNvSpPr>
          <p:nvPr/>
        </p:nvSpPr>
        <p:spPr bwMode="auto">
          <a:xfrm rot="-5400000">
            <a:off x="3779120" y="1963216"/>
            <a:ext cx="3100388" cy="2838450"/>
          </a:xfrm>
          <a:prstGeom prst="notchedRightArrow">
            <a:avLst>
              <a:gd name="adj1" fmla="val 50000"/>
              <a:gd name="adj2" fmla="val 27307"/>
            </a:avLst>
          </a:prstGeom>
          <a:solidFill>
            <a:srgbClr val="078BA6"/>
          </a:solidFill>
          <a:ln w="9525">
            <a:noFill/>
            <a:miter lim="800000"/>
            <a:headEnd/>
            <a:tailEnd/>
          </a:ln>
        </p:spPr>
        <p:txBody>
          <a:bodyPr vert="eaVert" wrap="none" anchor="ctr"/>
          <a:lstStyle/>
          <a:p>
            <a:endParaRPr lang="es-ES_tradnl"/>
          </a:p>
        </p:txBody>
      </p:sp>
      <p:sp>
        <p:nvSpPr>
          <p:cNvPr id="34" name="Text Box 3"/>
          <p:cNvSpPr txBox="1">
            <a:spLocks noChangeArrowheads="1"/>
          </p:cNvSpPr>
          <p:nvPr/>
        </p:nvSpPr>
        <p:spPr bwMode="auto">
          <a:xfrm>
            <a:off x="4091064" y="6404247"/>
            <a:ext cx="4495800" cy="265113"/>
          </a:xfrm>
          <a:prstGeom prst="rect">
            <a:avLst/>
          </a:prstGeom>
          <a:noFill/>
          <a:ln w="9525" algn="ctr">
            <a:noFill/>
            <a:miter lim="800000"/>
            <a:headEnd/>
            <a:tailEnd/>
          </a:ln>
        </p:spPr>
        <p:txBody>
          <a:bodyPr>
            <a:spAutoFit/>
          </a:bodyPr>
          <a:lstStyle/>
          <a:p>
            <a:pPr algn="ctr" eaLnBrk="0" hangingPunct="0">
              <a:spcBef>
                <a:spcPct val="50000"/>
              </a:spcBef>
            </a:pPr>
            <a:r>
              <a:rPr lang="es-ES" sz="1000" dirty="0" err="1">
                <a:latin typeface="Arial Unicode MS" pitchFamily="34" charset="-128"/>
              </a:rPr>
              <a:t>Source</a:t>
            </a:r>
            <a:r>
              <a:rPr lang="es-ES" sz="1000" dirty="0">
                <a:latin typeface="Arial Unicode MS" pitchFamily="34" charset="-128"/>
              </a:rPr>
              <a:t>: Francesc Solé Parellada, Josep Piqué &amp; Joan Bellavista. 2007.</a:t>
            </a:r>
          </a:p>
        </p:txBody>
      </p:sp>
    </p:spTree>
    <p:extLst>
      <p:ext uri="{BB962C8B-B14F-4D97-AF65-F5344CB8AC3E}">
        <p14:creationId xmlns:p14="http://schemas.microsoft.com/office/powerpoint/2010/main" xmlns="" val="14569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dissolve">
                                      <p:cBhvr>
                                        <p:cTn id="14" dur="500"/>
                                        <p:tgtEl>
                                          <p:spTgt spid="28"/>
                                        </p:tgtEl>
                                      </p:cBhvr>
                                    </p:animEffect>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500"/>
                                        <p:tgtEl>
                                          <p:spTgt spid="29"/>
                                        </p:tgtEl>
                                      </p:cBhvr>
                                    </p:animEffect>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par>
                          <p:cTn id="23" fill="hold">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dissolve">
                                      <p:cBhvr>
                                        <p:cTn id="26" dur="500"/>
                                        <p:tgtEl>
                                          <p:spTgt spid="31"/>
                                        </p:tgtEl>
                                      </p:cBhvr>
                                    </p:animEffect>
                                  </p:childTnLst>
                                </p:cTn>
                              </p:par>
                            </p:childTnLst>
                          </p:cTn>
                        </p:par>
                        <p:par>
                          <p:cTn id="27" fill="hold">
                            <p:stCondLst>
                              <p:cond delay="3000"/>
                            </p:stCondLst>
                            <p:childTnLst>
                              <p:par>
                                <p:cTn id="28" presetID="9"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dissolve">
                                      <p:cBhvr>
                                        <p:cTn id="30" dur="500"/>
                                        <p:tgtEl>
                                          <p:spTgt spid="32"/>
                                        </p:tgtEl>
                                      </p:cBhvr>
                                    </p:animEffect>
                                  </p:childTnLst>
                                </p:cTn>
                              </p:par>
                            </p:childTnLst>
                          </p:cTn>
                        </p:par>
                        <p:par>
                          <p:cTn id="31" fill="hold">
                            <p:stCondLst>
                              <p:cond delay="3500"/>
                            </p:stCondLst>
                            <p:childTnLst>
                              <p:par>
                                <p:cTn id="32" presetID="9" presetClass="entr" presetSubtype="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dissolve">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utoUpdateAnimBg="0"/>
      <p:bldP spid="31" grpId="0" autoUpdateAnimBg="0"/>
      <p:bldP spid="32" grpId="0" animBg="1" autoUpdateAnimBg="0"/>
      <p:bldP spid="33" grpId="0" animBg="1" autoUpdateAnimBg="0"/>
      <p:bldP spid="3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9220" name="Rectángulo 5"/>
          <p:cNvSpPr>
            <a:spLocks noChangeArrowheads="1"/>
          </p:cNvSpPr>
          <p:nvPr/>
        </p:nvSpPr>
        <p:spPr bwMode="auto">
          <a:xfrm>
            <a:off x="347663" y="284163"/>
            <a:ext cx="6740500"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2.4.- OPEN INNOVATION TOOLKIT</a:t>
            </a:r>
          </a:p>
        </p:txBody>
      </p:sp>
      <p:graphicFrame>
        <p:nvGraphicFramePr>
          <p:cNvPr id="7" name="Group 3"/>
          <p:cNvGraphicFramePr>
            <a:graphicFrameLocks noGrp="1"/>
          </p:cNvGraphicFramePr>
          <p:nvPr>
            <p:ph idx="4294967295"/>
            <p:extLst>
              <p:ext uri="{D42A27DB-BD31-4B8C-83A1-F6EECF244321}">
                <p14:modId xmlns:p14="http://schemas.microsoft.com/office/powerpoint/2010/main" xmlns="" val="3160119001"/>
              </p:ext>
            </p:extLst>
          </p:nvPr>
        </p:nvGraphicFramePr>
        <p:xfrm>
          <a:off x="651073" y="1922933"/>
          <a:ext cx="7953375" cy="4170363"/>
        </p:xfrm>
        <a:graphic>
          <a:graphicData uri="http://schemas.openxmlformats.org/drawingml/2006/table">
            <a:tbl>
              <a:tblPr/>
              <a:tblGrid>
                <a:gridCol w="936625">
                  <a:extLst>
                    <a:ext uri="{9D8B030D-6E8A-4147-A177-3AD203B41FA5}">
                      <a16:colId xmlns:a16="http://schemas.microsoft.com/office/drawing/2014/main" xmlns="" val="20000"/>
                    </a:ext>
                  </a:extLst>
                </a:gridCol>
                <a:gridCol w="1290638">
                  <a:extLst>
                    <a:ext uri="{9D8B030D-6E8A-4147-A177-3AD203B41FA5}">
                      <a16:colId xmlns:a16="http://schemas.microsoft.com/office/drawing/2014/main" xmlns="" val="20001"/>
                    </a:ext>
                  </a:extLst>
                </a:gridCol>
                <a:gridCol w="2878137">
                  <a:extLst>
                    <a:ext uri="{9D8B030D-6E8A-4147-A177-3AD203B41FA5}">
                      <a16:colId xmlns:a16="http://schemas.microsoft.com/office/drawing/2014/main" xmlns="" val="20002"/>
                    </a:ext>
                  </a:extLst>
                </a:gridCol>
                <a:gridCol w="2847975">
                  <a:extLst>
                    <a:ext uri="{9D8B030D-6E8A-4147-A177-3AD203B41FA5}">
                      <a16:colId xmlns:a16="http://schemas.microsoft.com/office/drawing/2014/main" xmlns="" val="20003"/>
                    </a:ext>
                  </a:extLst>
                </a:gridCol>
              </a:tblGrid>
              <a:tr h="555625">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nb-NO" sz="2000" b="0"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Arial" pitchFamily="34" charset="0"/>
                          <a:cs typeface="Arial" pitchFamily="34" charset="0"/>
                        </a:rPr>
                        <a:t>Location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extLst>
                  <a:ext uri="{0D108BD9-81ED-4DB2-BD59-A6C34878D82A}">
                    <a16:rowId xmlns:a16="http://schemas.microsoft.com/office/drawing/2014/main" xmlns="" val="10000"/>
                  </a:ext>
                </a:extLst>
              </a:tr>
              <a:tr h="433388">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Internal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B3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External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B3A"/>
                    </a:solidFill>
                  </a:tcPr>
                </a:tc>
                <a:extLst>
                  <a:ext uri="{0D108BD9-81ED-4DB2-BD59-A6C34878D82A}">
                    <a16:rowId xmlns:a16="http://schemas.microsoft.com/office/drawing/2014/main" xmlns="" val="10001"/>
                  </a:ext>
                </a:extLst>
              </a:tr>
              <a:tr h="15906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Arial" pitchFamily="34" charset="0"/>
                          <a:cs typeface="Arial" pitchFamily="34" charset="0"/>
                        </a:rPr>
                        <a:t>Fit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Aligns with Core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B3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CC"/>
                          </a:solidFill>
                          <a:effectLst/>
                          <a:latin typeface="Arial" pitchFamily="34" charset="0"/>
                          <a:cs typeface="Arial" pitchFamily="34" charset="0"/>
                        </a:rPr>
                        <a:t>Internal Development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CC"/>
                          </a:solidFill>
                          <a:effectLst/>
                          <a:latin typeface="Arial" pitchFamily="34" charset="0"/>
                          <a:cs typeface="Arial" pitchFamily="34" charset="0"/>
                        </a:rPr>
                        <a:t>Acquisition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590675">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Non-core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B3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00CC"/>
                          </a:solidFill>
                          <a:effectLst/>
                          <a:latin typeface="Arial" pitchFamily="34" charset="0"/>
                          <a:cs typeface="Arial" pitchFamily="34" charset="0"/>
                        </a:rPr>
                        <a:t>New Business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CC"/>
                          </a:solidFill>
                          <a:effectLst/>
                          <a:latin typeface="Arial" pitchFamily="34" charset="0"/>
                          <a:cs typeface="Arial" pitchFamily="34" charset="0"/>
                        </a:rPr>
                        <a:t>Investment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9" name="Text Box 3"/>
          <p:cNvSpPr txBox="1">
            <a:spLocks noChangeArrowheads="1"/>
          </p:cNvSpPr>
          <p:nvPr/>
        </p:nvSpPr>
        <p:spPr bwMode="auto">
          <a:xfrm>
            <a:off x="4108648" y="6381328"/>
            <a:ext cx="4495800" cy="246221"/>
          </a:xfrm>
          <a:prstGeom prst="rect">
            <a:avLst/>
          </a:prstGeom>
          <a:noFill/>
          <a:ln w="9525" algn="ctr">
            <a:noFill/>
            <a:miter lim="800000"/>
            <a:headEnd/>
            <a:tailEnd/>
          </a:ln>
        </p:spPr>
        <p:txBody>
          <a:bodyPr>
            <a:spAutoFit/>
          </a:bodyPr>
          <a:lstStyle/>
          <a:p>
            <a:pPr algn="r" eaLnBrk="0" hangingPunct="0">
              <a:spcBef>
                <a:spcPct val="50000"/>
              </a:spcBef>
            </a:pPr>
            <a:r>
              <a:rPr lang="es-ES" sz="1000" dirty="0" err="1">
                <a:latin typeface="Arial Unicode MS" pitchFamily="34" charset="-128"/>
              </a:rPr>
              <a:t>Source</a:t>
            </a:r>
            <a:r>
              <a:rPr lang="es-ES" sz="1000" dirty="0">
                <a:latin typeface="Arial Unicode MS" pitchFamily="34" charset="-128"/>
              </a:rPr>
              <a:t>: Jerry </a:t>
            </a:r>
            <a:r>
              <a:rPr lang="es-ES" sz="1000" dirty="0" err="1">
                <a:latin typeface="Arial Unicode MS" pitchFamily="34" charset="-128"/>
              </a:rPr>
              <a:t>Engel</a:t>
            </a:r>
            <a:r>
              <a:rPr lang="es-ES" sz="1000" dirty="0">
                <a:latin typeface="Arial Unicode MS" pitchFamily="34" charset="-128"/>
              </a:rPr>
              <a:t>, 2011</a:t>
            </a:r>
          </a:p>
        </p:txBody>
      </p:sp>
    </p:spTree>
    <p:extLst>
      <p:ext uri="{BB962C8B-B14F-4D97-AF65-F5344CB8AC3E}">
        <p14:creationId xmlns:p14="http://schemas.microsoft.com/office/powerpoint/2010/main" xmlns="" val="2192571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9220" name="Rectángulo 5"/>
          <p:cNvSpPr>
            <a:spLocks noChangeArrowheads="1"/>
          </p:cNvSpPr>
          <p:nvPr/>
        </p:nvSpPr>
        <p:spPr bwMode="auto">
          <a:xfrm>
            <a:off x="347663" y="284163"/>
            <a:ext cx="6740500"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2.4.- OPEN INNOVATION TOOLKIT</a:t>
            </a:r>
          </a:p>
        </p:txBody>
      </p:sp>
      <p:graphicFrame>
        <p:nvGraphicFramePr>
          <p:cNvPr id="7" name="Group 3"/>
          <p:cNvGraphicFramePr>
            <a:graphicFrameLocks noGrp="1"/>
          </p:cNvGraphicFramePr>
          <p:nvPr>
            <p:ph idx="4294967295"/>
            <p:extLst>
              <p:ext uri="{D42A27DB-BD31-4B8C-83A1-F6EECF244321}">
                <p14:modId xmlns:p14="http://schemas.microsoft.com/office/powerpoint/2010/main" xmlns="" val="125478518"/>
              </p:ext>
            </p:extLst>
          </p:nvPr>
        </p:nvGraphicFramePr>
        <p:xfrm>
          <a:off x="651073" y="1916832"/>
          <a:ext cx="7953375" cy="4170363"/>
        </p:xfrm>
        <a:graphic>
          <a:graphicData uri="http://schemas.openxmlformats.org/drawingml/2006/table">
            <a:tbl>
              <a:tblPr/>
              <a:tblGrid>
                <a:gridCol w="936625">
                  <a:extLst>
                    <a:ext uri="{9D8B030D-6E8A-4147-A177-3AD203B41FA5}">
                      <a16:colId xmlns:a16="http://schemas.microsoft.com/office/drawing/2014/main" xmlns="" val="20000"/>
                    </a:ext>
                  </a:extLst>
                </a:gridCol>
                <a:gridCol w="1328118">
                  <a:extLst>
                    <a:ext uri="{9D8B030D-6E8A-4147-A177-3AD203B41FA5}">
                      <a16:colId xmlns:a16="http://schemas.microsoft.com/office/drawing/2014/main" xmlns="" val="20001"/>
                    </a:ext>
                  </a:extLst>
                </a:gridCol>
                <a:gridCol w="2840657">
                  <a:extLst>
                    <a:ext uri="{9D8B030D-6E8A-4147-A177-3AD203B41FA5}">
                      <a16:colId xmlns:a16="http://schemas.microsoft.com/office/drawing/2014/main" xmlns="" val="20002"/>
                    </a:ext>
                  </a:extLst>
                </a:gridCol>
                <a:gridCol w="2847975">
                  <a:extLst>
                    <a:ext uri="{9D8B030D-6E8A-4147-A177-3AD203B41FA5}">
                      <a16:colId xmlns:a16="http://schemas.microsoft.com/office/drawing/2014/main" xmlns="" val="20003"/>
                    </a:ext>
                  </a:extLst>
                </a:gridCol>
              </a:tblGrid>
              <a:tr h="555625">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nb-NO" sz="2000" b="0"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Arial" pitchFamily="34" charset="0"/>
                          <a:cs typeface="Arial" pitchFamily="34" charset="0"/>
                        </a:rPr>
                        <a:t>Location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extLst>
                  <a:ext uri="{0D108BD9-81ED-4DB2-BD59-A6C34878D82A}">
                    <a16:rowId xmlns:a16="http://schemas.microsoft.com/office/drawing/2014/main" xmlns="" val="10000"/>
                  </a:ext>
                </a:extLst>
              </a:tr>
              <a:tr h="433388">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Internal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B3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External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B3A"/>
                    </a:solidFill>
                  </a:tcPr>
                </a:tc>
                <a:extLst>
                  <a:ext uri="{0D108BD9-81ED-4DB2-BD59-A6C34878D82A}">
                    <a16:rowId xmlns:a16="http://schemas.microsoft.com/office/drawing/2014/main" xmlns="" val="10001"/>
                  </a:ext>
                </a:extLst>
              </a:tr>
              <a:tr h="15906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Arial" pitchFamily="34" charset="0"/>
                          <a:cs typeface="Arial" pitchFamily="34" charset="0"/>
                        </a:rPr>
                        <a:t>Fit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Aligns with Core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B3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CC"/>
                          </a:solidFill>
                          <a:effectLst/>
                          <a:latin typeface="Arial" pitchFamily="34" charset="0"/>
                          <a:cs typeface="Arial" pitchFamily="34" charset="0"/>
                        </a:rPr>
                        <a:t>Internal Development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CC"/>
                          </a:solidFill>
                          <a:effectLst/>
                          <a:latin typeface="Arial" pitchFamily="34" charset="0"/>
                          <a:cs typeface="Arial" pitchFamily="34" charset="0"/>
                        </a:rPr>
                        <a:t>Acquisition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590675">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Non-core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B3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CC"/>
                          </a:solidFill>
                          <a:effectLst/>
                          <a:latin typeface="Arial" pitchFamily="34" charset="0"/>
                          <a:cs typeface="Arial" pitchFamily="34" charset="0"/>
                        </a:rPr>
                        <a:t>New Business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CC"/>
                          </a:solidFill>
                          <a:effectLst/>
                          <a:latin typeface="Arial" pitchFamily="34" charset="0"/>
                          <a:cs typeface="Arial" pitchFamily="34" charset="0"/>
                        </a:rPr>
                        <a:t>Investment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9" name="Text Box 3"/>
          <p:cNvSpPr txBox="1">
            <a:spLocks noChangeArrowheads="1"/>
          </p:cNvSpPr>
          <p:nvPr/>
        </p:nvSpPr>
        <p:spPr bwMode="auto">
          <a:xfrm>
            <a:off x="4108648" y="6381328"/>
            <a:ext cx="4495800" cy="246221"/>
          </a:xfrm>
          <a:prstGeom prst="rect">
            <a:avLst/>
          </a:prstGeom>
          <a:noFill/>
          <a:ln w="9525" algn="ctr">
            <a:noFill/>
            <a:miter lim="800000"/>
            <a:headEnd/>
            <a:tailEnd/>
          </a:ln>
        </p:spPr>
        <p:txBody>
          <a:bodyPr>
            <a:spAutoFit/>
          </a:bodyPr>
          <a:lstStyle/>
          <a:p>
            <a:pPr algn="r" eaLnBrk="0" hangingPunct="0">
              <a:spcBef>
                <a:spcPct val="50000"/>
              </a:spcBef>
            </a:pPr>
            <a:r>
              <a:rPr lang="es-ES" sz="1000" dirty="0" err="1">
                <a:latin typeface="Arial Unicode MS" pitchFamily="34" charset="-128"/>
              </a:rPr>
              <a:t>Source</a:t>
            </a:r>
            <a:r>
              <a:rPr lang="es-ES" sz="1000" dirty="0">
                <a:latin typeface="Arial Unicode MS" pitchFamily="34" charset="-128"/>
              </a:rPr>
              <a:t>: Jerry </a:t>
            </a:r>
            <a:r>
              <a:rPr lang="es-ES" sz="1000" dirty="0" err="1">
                <a:latin typeface="Arial Unicode MS" pitchFamily="34" charset="-128"/>
              </a:rPr>
              <a:t>Engel</a:t>
            </a:r>
            <a:r>
              <a:rPr lang="es-ES" sz="1000" dirty="0">
                <a:latin typeface="Arial Unicode MS" pitchFamily="34" charset="-128"/>
              </a:rPr>
              <a:t>, 2011</a:t>
            </a:r>
          </a:p>
        </p:txBody>
      </p:sp>
    </p:spTree>
    <p:extLst>
      <p:ext uri="{BB962C8B-B14F-4D97-AF65-F5344CB8AC3E}">
        <p14:creationId xmlns:p14="http://schemas.microsoft.com/office/powerpoint/2010/main" xmlns="" val="2864385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9220" name="Rectángulo 5"/>
          <p:cNvSpPr>
            <a:spLocks noChangeArrowheads="1"/>
          </p:cNvSpPr>
          <p:nvPr/>
        </p:nvSpPr>
        <p:spPr bwMode="auto">
          <a:xfrm>
            <a:off x="347663" y="284163"/>
            <a:ext cx="6983130"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2.4.- OPEN INNOVATION TOOLKIT </a:t>
            </a:r>
          </a:p>
        </p:txBody>
      </p:sp>
      <p:graphicFrame>
        <p:nvGraphicFramePr>
          <p:cNvPr id="7" name="Group 3"/>
          <p:cNvGraphicFramePr>
            <a:graphicFrameLocks noGrp="1"/>
          </p:cNvGraphicFramePr>
          <p:nvPr>
            <p:ph idx="4294967295"/>
            <p:extLst>
              <p:ext uri="{D42A27DB-BD31-4B8C-83A1-F6EECF244321}">
                <p14:modId xmlns:p14="http://schemas.microsoft.com/office/powerpoint/2010/main" xmlns="" val="1375611607"/>
              </p:ext>
            </p:extLst>
          </p:nvPr>
        </p:nvGraphicFramePr>
        <p:xfrm>
          <a:off x="651073" y="1988840"/>
          <a:ext cx="7953375" cy="4032448"/>
        </p:xfrm>
        <a:graphic>
          <a:graphicData uri="http://schemas.openxmlformats.org/drawingml/2006/table">
            <a:tbl>
              <a:tblPr/>
              <a:tblGrid>
                <a:gridCol w="936625">
                  <a:extLst>
                    <a:ext uri="{9D8B030D-6E8A-4147-A177-3AD203B41FA5}">
                      <a16:colId xmlns:a16="http://schemas.microsoft.com/office/drawing/2014/main" xmlns="" val="20000"/>
                    </a:ext>
                  </a:extLst>
                </a:gridCol>
                <a:gridCol w="1290638">
                  <a:extLst>
                    <a:ext uri="{9D8B030D-6E8A-4147-A177-3AD203B41FA5}">
                      <a16:colId xmlns:a16="http://schemas.microsoft.com/office/drawing/2014/main" xmlns="" val="20001"/>
                    </a:ext>
                  </a:extLst>
                </a:gridCol>
                <a:gridCol w="2878137">
                  <a:extLst>
                    <a:ext uri="{9D8B030D-6E8A-4147-A177-3AD203B41FA5}">
                      <a16:colId xmlns:a16="http://schemas.microsoft.com/office/drawing/2014/main" xmlns="" val="20002"/>
                    </a:ext>
                  </a:extLst>
                </a:gridCol>
                <a:gridCol w="2847975">
                  <a:extLst>
                    <a:ext uri="{9D8B030D-6E8A-4147-A177-3AD203B41FA5}">
                      <a16:colId xmlns:a16="http://schemas.microsoft.com/office/drawing/2014/main" xmlns="" val="20003"/>
                    </a:ext>
                  </a:extLst>
                </a:gridCol>
              </a:tblGrid>
              <a:tr h="417710">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nb-NO" sz="2000" b="0"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Arial" pitchFamily="34" charset="0"/>
                          <a:cs typeface="Arial" pitchFamily="34" charset="0"/>
                        </a:rPr>
                        <a:t>Location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extLst>
                  <a:ext uri="{0D108BD9-81ED-4DB2-BD59-A6C34878D82A}">
                    <a16:rowId xmlns:a16="http://schemas.microsoft.com/office/drawing/2014/main" xmlns="" val="10000"/>
                  </a:ext>
                </a:extLst>
              </a:tr>
              <a:tr h="433388">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Internal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B3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External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B3A"/>
                    </a:solidFill>
                  </a:tcPr>
                </a:tc>
                <a:extLst>
                  <a:ext uri="{0D108BD9-81ED-4DB2-BD59-A6C34878D82A}">
                    <a16:rowId xmlns:a16="http://schemas.microsoft.com/office/drawing/2014/main" xmlns="" val="10001"/>
                  </a:ext>
                </a:extLst>
              </a:tr>
              <a:tr h="15906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Arial" pitchFamily="34" charset="0"/>
                          <a:cs typeface="Arial" pitchFamily="34" charset="0"/>
                        </a:rPr>
                        <a:t>Fit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Aligns with Core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B3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hlink"/>
                          </a:solidFill>
                          <a:effectLst/>
                          <a:latin typeface="Arial" pitchFamily="34" charset="0"/>
                          <a:cs typeface="Arial" pitchFamily="34" charset="0"/>
                        </a:rPr>
                        <a:t>Business Unit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hlink"/>
                          </a:solidFill>
                          <a:effectLst/>
                          <a:latin typeface="Arial" pitchFamily="34" charset="0"/>
                          <a:cs typeface="Arial" pitchFamily="34" charset="0"/>
                        </a:rPr>
                        <a:t>Champions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CC"/>
                          </a:solidFill>
                          <a:effectLst/>
                          <a:latin typeface="Arial" pitchFamily="34" charset="0"/>
                          <a:cs typeface="Arial" pitchFamily="34" charset="0"/>
                        </a:rPr>
                        <a:t>Acquisition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590675">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Non-core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B3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CC"/>
                          </a:solidFill>
                          <a:effectLst/>
                          <a:latin typeface="Arial" pitchFamily="34" charset="0"/>
                          <a:cs typeface="Arial" pitchFamily="34" charset="0"/>
                        </a:rPr>
                        <a:t>New Business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CC"/>
                          </a:solidFill>
                          <a:effectLst/>
                          <a:latin typeface="Arial" pitchFamily="34" charset="0"/>
                          <a:cs typeface="Arial" pitchFamily="34" charset="0"/>
                        </a:rPr>
                        <a:t>Investment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
        <p:nvSpPr>
          <p:cNvPr id="9" name="Text Box 3"/>
          <p:cNvSpPr txBox="1">
            <a:spLocks noChangeArrowheads="1"/>
          </p:cNvSpPr>
          <p:nvPr/>
        </p:nvSpPr>
        <p:spPr bwMode="auto">
          <a:xfrm>
            <a:off x="4108648" y="6381328"/>
            <a:ext cx="4495800" cy="246221"/>
          </a:xfrm>
          <a:prstGeom prst="rect">
            <a:avLst/>
          </a:prstGeom>
          <a:noFill/>
          <a:ln w="9525" algn="ctr">
            <a:noFill/>
            <a:miter lim="800000"/>
            <a:headEnd/>
            <a:tailEnd/>
          </a:ln>
        </p:spPr>
        <p:txBody>
          <a:bodyPr>
            <a:spAutoFit/>
          </a:bodyPr>
          <a:lstStyle/>
          <a:p>
            <a:pPr algn="r" eaLnBrk="0" hangingPunct="0">
              <a:spcBef>
                <a:spcPct val="50000"/>
              </a:spcBef>
            </a:pPr>
            <a:r>
              <a:rPr lang="es-ES" sz="1000" dirty="0" err="1">
                <a:latin typeface="Arial Unicode MS" pitchFamily="34" charset="-128"/>
              </a:rPr>
              <a:t>Source</a:t>
            </a:r>
            <a:r>
              <a:rPr lang="es-ES" sz="1000" dirty="0">
                <a:latin typeface="Arial Unicode MS" pitchFamily="34" charset="-128"/>
              </a:rPr>
              <a:t>: Jerry </a:t>
            </a:r>
            <a:r>
              <a:rPr lang="es-ES" sz="1000" dirty="0" err="1">
                <a:latin typeface="Arial Unicode MS" pitchFamily="34" charset="-128"/>
              </a:rPr>
              <a:t>Engel</a:t>
            </a:r>
            <a:r>
              <a:rPr lang="es-ES" sz="1000" dirty="0">
                <a:latin typeface="Arial Unicode MS" pitchFamily="34" charset="-128"/>
              </a:rPr>
              <a:t>, 2011</a:t>
            </a:r>
          </a:p>
        </p:txBody>
      </p:sp>
    </p:spTree>
    <p:extLst>
      <p:ext uri="{BB962C8B-B14F-4D97-AF65-F5344CB8AC3E}">
        <p14:creationId xmlns:p14="http://schemas.microsoft.com/office/powerpoint/2010/main" xmlns="" val="1660218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9220" name="Rectángulo 5"/>
          <p:cNvSpPr>
            <a:spLocks noChangeArrowheads="1"/>
          </p:cNvSpPr>
          <p:nvPr/>
        </p:nvSpPr>
        <p:spPr bwMode="auto">
          <a:xfrm>
            <a:off x="347663" y="284163"/>
            <a:ext cx="6740500"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2.4.- OPEN INNOVATION TOOLKIT</a:t>
            </a:r>
          </a:p>
        </p:txBody>
      </p:sp>
      <p:graphicFrame>
        <p:nvGraphicFramePr>
          <p:cNvPr id="7" name="Group 3"/>
          <p:cNvGraphicFramePr>
            <a:graphicFrameLocks noGrp="1"/>
          </p:cNvGraphicFramePr>
          <p:nvPr>
            <p:ph idx="4294967295"/>
            <p:extLst>
              <p:ext uri="{D42A27DB-BD31-4B8C-83A1-F6EECF244321}">
                <p14:modId xmlns:p14="http://schemas.microsoft.com/office/powerpoint/2010/main" xmlns="" val="2685918992"/>
              </p:ext>
            </p:extLst>
          </p:nvPr>
        </p:nvGraphicFramePr>
        <p:xfrm>
          <a:off x="683568" y="1994941"/>
          <a:ext cx="7953375" cy="4170363"/>
        </p:xfrm>
        <a:graphic>
          <a:graphicData uri="http://schemas.openxmlformats.org/drawingml/2006/table">
            <a:tbl>
              <a:tblPr/>
              <a:tblGrid>
                <a:gridCol w="936625">
                  <a:extLst>
                    <a:ext uri="{9D8B030D-6E8A-4147-A177-3AD203B41FA5}">
                      <a16:colId xmlns:a16="http://schemas.microsoft.com/office/drawing/2014/main" xmlns="" val="20000"/>
                    </a:ext>
                  </a:extLst>
                </a:gridCol>
                <a:gridCol w="1290638">
                  <a:extLst>
                    <a:ext uri="{9D8B030D-6E8A-4147-A177-3AD203B41FA5}">
                      <a16:colId xmlns:a16="http://schemas.microsoft.com/office/drawing/2014/main" xmlns="" val="20001"/>
                    </a:ext>
                  </a:extLst>
                </a:gridCol>
                <a:gridCol w="2878137">
                  <a:extLst>
                    <a:ext uri="{9D8B030D-6E8A-4147-A177-3AD203B41FA5}">
                      <a16:colId xmlns:a16="http://schemas.microsoft.com/office/drawing/2014/main" xmlns="" val="20002"/>
                    </a:ext>
                  </a:extLst>
                </a:gridCol>
                <a:gridCol w="2847975">
                  <a:extLst>
                    <a:ext uri="{9D8B030D-6E8A-4147-A177-3AD203B41FA5}">
                      <a16:colId xmlns:a16="http://schemas.microsoft.com/office/drawing/2014/main" xmlns="" val="20003"/>
                    </a:ext>
                  </a:extLst>
                </a:gridCol>
              </a:tblGrid>
              <a:tr h="555625">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nb-NO" sz="2000" b="0"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Arial" pitchFamily="34" charset="0"/>
                          <a:cs typeface="Arial" pitchFamily="34" charset="0"/>
                        </a:rPr>
                        <a:t>Location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extLst>
                  <a:ext uri="{0D108BD9-81ED-4DB2-BD59-A6C34878D82A}">
                    <a16:rowId xmlns:a16="http://schemas.microsoft.com/office/drawing/2014/main" xmlns="" val="10000"/>
                  </a:ext>
                </a:extLst>
              </a:tr>
              <a:tr h="433388">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Internal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B3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External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B3A"/>
                    </a:solidFill>
                  </a:tcPr>
                </a:tc>
                <a:extLst>
                  <a:ext uri="{0D108BD9-81ED-4DB2-BD59-A6C34878D82A}">
                    <a16:rowId xmlns:a16="http://schemas.microsoft.com/office/drawing/2014/main" xmlns="" val="10001"/>
                  </a:ext>
                </a:extLst>
              </a:tr>
              <a:tr h="15906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Arial" pitchFamily="34" charset="0"/>
                          <a:cs typeface="Arial" pitchFamily="34" charset="0"/>
                        </a:rPr>
                        <a:t>Fit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Aligns with Core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B3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hlink"/>
                          </a:solidFill>
                          <a:effectLst/>
                          <a:latin typeface="Arial" pitchFamily="34" charset="0"/>
                          <a:cs typeface="Arial" pitchFamily="34" charset="0"/>
                        </a:rPr>
                        <a:t>Business Unit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hlink"/>
                          </a:solidFill>
                          <a:effectLst/>
                          <a:latin typeface="Arial" pitchFamily="34" charset="0"/>
                          <a:cs typeface="Arial" pitchFamily="34" charset="0"/>
                        </a:rPr>
                        <a:t>Champions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hlink"/>
                          </a:solidFill>
                          <a:effectLst/>
                          <a:latin typeface="Arial" pitchFamily="34" charset="0"/>
                          <a:cs typeface="Arial" pitchFamily="34" charset="0"/>
                        </a:rPr>
                        <a:t>Sourcing Tech “Scouts”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2"/>
                  </a:ext>
                </a:extLst>
              </a:tr>
              <a:tr h="1590675">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Non-core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B3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CC"/>
                          </a:solidFill>
                          <a:effectLst/>
                          <a:latin typeface="Arial" pitchFamily="34" charset="0"/>
                          <a:cs typeface="Arial" pitchFamily="34" charset="0"/>
                        </a:rPr>
                        <a:t>New Business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CC"/>
                          </a:solidFill>
                          <a:effectLst/>
                          <a:latin typeface="Arial" pitchFamily="34" charset="0"/>
                          <a:cs typeface="Arial" pitchFamily="34" charset="0"/>
                        </a:rPr>
                        <a:t>Investment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
        <p:nvSpPr>
          <p:cNvPr id="9" name="Text Box 3"/>
          <p:cNvSpPr txBox="1">
            <a:spLocks noChangeArrowheads="1"/>
          </p:cNvSpPr>
          <p:nvPr/>
        </p:nvSpPr>
        <p:spPr bwMode="auto">
          <a:xfrm>
            <a:off x="4108648" y="6381328"/>
            <a:ext cx="4495800" cy="246221"/>
          </a:xfrm>
          <a:prstGeom prst="rect">
            <a:avLst/>
          </a:prstGeom>
          <a:noFill/>
          <a:ln w="9525" algn="ctr">
            <a:noFill/>
            <a:miter lim="800000"/>
            <a:headEnd/>
            <a:tailEnd/>
          </a:ln>
        </p:spPr>
        <p:txBody>
          <a:bodyPr>
            <a:spAutoFit/>
          </a:bodyPr>
          <a:lstStyle/>
          <a:p>
            <a:pPr algn="r" eaLnBrk="0" hangingPunct="0">
              <a:spcBef>
                <a:spcPct val="50000"/>
              </a:spcBef>
            </a:pPr>
            <a:r>
              <a:rPr lang="es-ES" sz="1000" dirty="0" err="1">
                <a:latin typeface="Arial Unicode MS" pitchFamily="34" charset="-128"/>
              </a:rPr>
              <a:t>Source</a:t>
            </a:r>
            <a:r>
              <a:rPr lang="es-ES" sz="1000" dirty="0">
                <a:latin typeface="Arial Unicode MS" pitchFamily="34" charset="-128"/>
              </a:rPr>
              <a:t>: Jerry </a:t>
            </a:r>
            <a:r>
              <a:rPr lang="es-ES" sz="1000" dirty="0" err="1">
                <a:latin typeface="Arial Unicode MS" pitchFamily="34" charset="-128"/>
              </a:rPr>
              <a:t>Engel</a:t>
            </a:r>
            <a:r>
              <a:rPr lang="es-ES" sz="1000" dirty="0">
                <a:latin typeface="Arial Unicode MS" pitchFamily="34" charset="-128"/>
              </a:rPr>
              <a:t>, 2011</a:t>
            </a:r>
          </a:p>
        </p:txBody>
      </p:sp>
    </p:spTree>
    <p:extLst>
      <p:ext uri="{BB962C8B-B14F-4D97-AF65-F5344CB8AC3E}">
        <p14:creationId xmlns:p14="http://schemas.microsoft.com/office/powerpoint/2010/main" xmlns="" val="3520218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9220" name="Rectángulo 5"/>
          <p:cNvSpPr>
            <a:spLocks noChangeArrowheads="1"/>
          </p:cNvSpPr>
          <p:nvPr/>
        </p:nvSpPr>
        <p:spPr bwMode="auto">
          <a:xfrm>
            <a:off x="347663" y="284163"/>
            <a:ext cx="6740500"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2.4.- OPEN INNOVATION TOOLKIT</a:t>
            </a:r>
          </a:p>
        </p:txBody>
      </p:sp>
      <p:graphicFrame>
        <p:nvGraphicFramePr>
          <p:cNvPr id="4" name="Group 3"/>
          <p:cNvGraphicFramePr>
            <a:graphicFrameLocks noGrp="1"/>
          </p:cNvGraphicFramePr>
          <p:nvPr>
            <p:ph idx="4294967295"/>
            <p:extLst>
              <p:ext uri="{D42A27DB-BD31-4B8C-83A1-F6EECF244321}">
                <p14:modId xmlns:p14="http://schemas.microsoft.com/office/powerpoint/2010/main" xmlns="" val="1282057928"/>
              </p:ext>
            </p:extLst>
          </p:nvPr>
        </p:nvGraphicFramePr>
        <p:xfrm>
          <a:off x="683568" y="1988840"/>
          <a:ext cx="7953375" cy="4170363"/>
        </p:xfrm>
        <a:graphic>
          <a:graphicData uri="http://schemas.openxmlformats.org/drawingml/2006/table">
            <a:tbl>
              <a:tblPr/>
              <a:tblGrid>
                <a:gridCol w="936625">
                  <a:extLst>
                    <a:ext uri="{9D8B030D-6E8A-4147-A177-3AD203B41FA5}">
                      <a16:colId xmlns:a16="http://schemas.microsoft.com/office/drawing/2014/main" xmlns="" val="20000"/>
                    </a:ext>
                  </a:extLst>
                </a:gridCol>
                <a:gridCol w="1290638">
                  <a:extLst>
                    <a:ext uri="{9D8B030D-6E8A-4147-A177-3AD203B41FA5}">
                      <a16:colId xmlns:a16="http://schemas.microsoft.com/office/drawing/2014/main" xmlns="" val="20001"/>
                    </a:ext>
                  </a:extLst>
                </a:gridCol>
                <a:gridCol w="2878137">
                  <a:extLst>
                    <a:ext uri="{9D8B030D-6E8A-4147-A177-3AD203B41FA5}">
                      <a16:colId xmlns:a16="http://schemas.microsoft.com/office/drawing/2014/main" xmlns="" val="20002"/>
                    </a:ext>
                  </a:extLst>
                </a:gridCol>
                <a:gridCol w="2847975">
                  <a:extLst>
                    <a:ext uri="{9D8B030D-6E8A-4147-A177-3AD203B41FA5}">
                      <a16:colId xmlns:a16="http://schemas.microsoft.com/office/drawing/2014/main" xmlns="" val="20003"/>
                    </a:ext>
                  </a:extLst>
                </a:gridCol>
              </a:tblGrid>
              <a:tr h="555625">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nb-NO" sz="2000" b="0"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Arial" pitchFamily="34" charset="0"/>
                          <a:cs typeface="Arial" pitchFamily="34" charset="0"/>
                        </a:rPr>
                        <a:t>Location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extLst>
                  <a:ext uri="{0D108BD9-81ED-4DB2-BD59-A6C34878D82A}">
                    <a16:rowId xmlns:a16="http://schemas.microsoft.com/office/drawing/2014/main" xmlns="" val="10000"/>
                  </a:ext>
                </a:extLst>
              </a:tr>
              <a:tr h="433388">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Internal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B3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External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B3A"/>
                    </a:solidFill>
                  </a:tcPr>
                </a:tc>
                <a:extLst>
                  <a:ext uri="{0D108BD9-81ED-4DB2-BD59-A6C34878D82A}">
                    <a16:rowId xmlns:a16="http://schemas.microsoft.com/office/drawing/2014/main" xmlns="" val="10001"/>
                  </a:ext>
                </a:extLst>
              </a:tr>
              <a:tr h="15906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Arial" pitchFamily="34" charset="0"/>
                          <a:cs typeface="Arial" pitchFamily="34" charset="0"/>
                        </a:rPr>
                        <a:t>Fit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Aligns with Core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B3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hlink"/>
                          </a:solidFill>
                          <a:effectLst/>
                          <a:latin typeface="Arial" pitchFamily="34" charset="0"/>
                          <a:cs typeface="Arial" pitchFamily="34" charset="0"/>
                        </a:rPr>
                        <a:t>Business Unit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hlink"/>
                          </a:solidFill>
                          <a:effectLst/>
                          <a:latin typeface="Arial" pitchFamily="34" charset="0"/>
                          <a:cs typeface="Arial" pitchFamily="34" charset="0"/>
                        </a:rPr>
                        <a:t>Champions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hlink"/>
                          </a:solidFill>
                          <a:effectLst/>
                          <a:latin typeface="Arial" pitchFamily="34" charset="0"/>
                          <a:cs typeface="Arial" pitchFamily="34" charset="0"/>
                        </a:rPr>
                        <a:t>Sourcing Tech “Scouts”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590675">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Non-core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B3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hlink"/>
                          </a:solidFill>
                          <a:effectLst/>
                          <a:latin typeface="Arial" pitchFamily="34" charset="0"/>
                          <a:cs typeface="Arial" pitchFamily="34" charset="0"/>
                        </a:rPr>
                        <a:t>Outside Experts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hlink"/>
                          </a:solidFill>
                          <a:effectLst/>
                          <a:latin typeface="Arial" pitchFamily="34" charset="0"/>
                          <a:cs typeface="Arial" pitchFamily="34" charset="0"/>
                        </a:rPr>
                        <a:t>Entrepreneurs</a:t>
                      </a:r>
                      <a:endParaRPr kumimoji="0" lang="en-US" sz="1800" b="0" i="0" u="none" strike="noStrike" cap="none" normalizeH="0" baseline="0" dirty="0">
                        <a:ln>
                          <a:noFill/>
                        </a:ln>
                        <a:solidFill>
                          <a:schemeClr val="hlink"/>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CC"/>
                          </a:solidFill>
                          <a:effectLst/>
                          <a:latin typeface="Arial" pitchFamily="34" charset="0"/>
                          <a:cs typeface="Arial" pitchFamily="34" charset="0"/>
                        </a:rPr>
                        <a:t>Investment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
        <p:nvSpPr>
          <p:cNvPr id="5" name="Text Box 3"/>
          <p:cNvSpPr txBox="1">
            <a:spLocks noChangeArrowheads="1"/>
          </p:cNvSpPr>
          <p:nvPr/>
        </p:nvSpPr>
        <p:spPr bwMode="auto">
          <a:xfrm>
            <a:off x="4108648" y="6381328"/>
            <a:ext cx="4495800" cy="246221"/>
          </a:xfrm>
          <a:prstGeom prst="rect">
            <a:avLst/>
          </a:prstGeom>
          <a:noFill/>
          <a:ln w="9525" algn="ctr">
            <a:noFill/>
            <a:miter lim="800000"/>
            <a:headEnd/>
            <a:tailEnd/>
          </a:ln>
        </p:spPr>
        <p:txBody>
          <a:bodyPr>
            <a:spAutoFit/>
          </a:bodyPr>
          <a:lstStyle/>
          <a:p>
            <a:pPr algn="r" eaLnBrk="0" hangingPunct="0">
              <a:spcBef>
                <a:spcPct val="50000"/>
              </a:spcBef>
            </a:pPr>
            <a:r>
              <a:rPr lang="es-ES" sz="1000" dirty="0" err="1">
                <a:latin typeface="Arial Unicode MS" pitchFamily="34" charset="-128"/>
              </a:rPr>
              <a:t>Source</a:t>
            </a:r>
            <a:r>
              <a:rPr lang="es-ES" sz="1000" dirty="0">
                <a:latin typeface="Arial Unicode MS" pitchFamily="34" charset="-128"/>
              </a:rPr>
              <a:t>: Jerry </a:t>
            </a:r>
            <a:r>
              <a:rPr lang="es-ES" sz="1000" dirty="0" err="1">
                <a:latin typeface="Arial Unicode MS" pitchFamily="34" charset="-128"/>
              </a:rPr>
              <a:t>Engel</a:t>
            </a:r>
            <a:r>
              <a:rPr lang="es-ES" sz="1000" dirty="0">
                <a:latin typeface="Arial Unicode MS" pitchFamily="34" charset="-128"/>
              </a:rPr>
              <a:t>, 2011</a:t>
            </a:r>
          </a:p>
        </p:txBody>
      </p:sp>
    </p:spTree>
    <p:extLst>
      <p:ext uri="{BB962C8B-B14F-4D97-AF65-F5344CB8AC3E}">
        <p14:creationId xmlns:p14="http://schemas.microsoft.com/office/powerpoint/2010/main" xmlns="" val="2730290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9220" name="Rectángulo 5"/>
          <p:cNvSpPr>
            <a:spLocks noChangeArrowheads="1"/>
          </p:cNvSpPr>
          <p:nvPr/>
        </p:nvSpPr>
        <p:spPr bwMode="auto">
          <a:xfrm>
            <a:off x="347663" y="284163"/>
            <a:ext cx="6740500"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2.4.- OPEN INNOVATION TOOLKIT</a:t>
            </a:r>
          </a:p>
        </p:txBody>
      </p:sp>
      <p:graphicFrame>
        <p:nvGraphicFramePr>
          <p:cNvPr id="4" name="Group 3"/>
          <p:cNvGraphicFramePr>
            <a:graphicFrameLocks noGrp="1"/>
          </p:cNvGraphicFramePr>
          <p:nvPr>
            <p:ph idx="4294967295"/>
            <p:extLst>
              <p:ext uri="{D42A27DB-BD31-4B8C-83A1-F6EECF244321}">
                <p14:modId xmlns:p14="http://schemas.microsoft.com/office/powerpoint/2010/main" xmlns="" val="3874920762"/>
              </p:ext>
            </p:extLst>
          </p:nvPr>
        </p:nvGraphicFramePr>
        <p:xfrm>
          <a:off x="683568" y="1984646"/>
          <a:ext cx="7953375" cy="4170363"/>
        </p:xfrm>
        <a:graphic>
          <a:graphicData uri="http://schemas.openxmlformats.org/drawingml/2006/table">
            <a:tbl>
              <a:tblPr/>
              <a:tblGrid>
                <a:gridCol w="936625">
                  <a:extLst>
                    <a:ext uri="{9D8B030D-6E8A-4147-A177-3AD203B41FA5}">
                      <a16:colId xmlns:a16="http://schemas.microsoft.com/office/drawing/2014/main" xmlns="" val="20000"/>
                    </a:ext>
                  </a:extLst>
                </a:gridCol>
                <a:gridCol w="1290638">
                  <a:extLst>
                    <a:ext uri="{9D8B030D-6E8A-4147-A177-3AD203B41FA5}">
                      <a16:colId xmlns:a16="http://schemas.microsoft.com/office/drawing/2014/main" xmlns="" val="20001"/>
                    </a:ext>
                  </a:extLst>
                </a:gridCol>
                <a:gridCol w="2878137">
                  <a:extLst>
                    <a:ext uri="{9D8B030D-6E8A-4147-A177-3AD203B41FA5}">
                      <a16:colId xmlns:a16="http://schemas.microsoft.com/office/drawing/2014/main" xmlns="" val="20002"/>
                    </a:ext>
                  </a:extLst>
                </a:gridCol>
                <a:gridCol w="2847975">
                  <a:extLst>
                    <a:ext uri="{9D8B030D-6E8A-4147-A177-3AD203B41FA5}">
                      <a16:colId xmlns:a16="http://schemas.microsoft.com/office/drawing/2014/main" xmlns="" val="20003"/>
                    </a:ext>
                  </a:extLst>
                </a:gridCol>
              </a:tblGrid>
              <a:tr h="555625">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nb-NO" sz="2000" b="0"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Arial" pitchFamily="34" charset="0"/>
                          <a:cs typeface="Arial" pitchFamily="34" charset="0"/>
                        </a:rPr>
                        <a:t>Location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extLst>
                  <a:ext uri="{0D108BD9-81ED-4DB2-BD59-A6C34878D82A}">
                    <a16:rowId xmlns:a16="http://schemas.microsoft.com/office/drawing/2014/main" xmlns="" val="10000"/>
                  </a:ext>
                </a:extLst>
              </a:tr>
              <a:tr h="433388">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Internal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B3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External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B3A"/>
                    </a:solidFill>
                  </a:tcPr>
                </a:tc>
                <a:extLst>
                  <a:ext uri="{0D108BD9-81ED-4DB2-BD59-A6C34878D82A}">
                    <a16:rowId xmlns:a16="http://schemas.microsoft.com/office/drawing/2014/main" xmlns="" val="10001"/>
                  </a:ext>
                </a:extLst>
              </a:tr>
              <a:tr h="15906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Arial" pitchFamily="34" charset="0"/>
                          <a:cs typeface="Arial" pitchFamily="34" charset="0"/>
                        </a:rPr>
                        <a:t>Fit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Aligns with Core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B3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hlink"/>
                          </a:solidFill>
                          <a:effectLst/>
                          <a:latin typeface="Arial" pitchFamily="34" charset="0"/>
                          <a:cs typeface="Arial" pitchFamily="34" charset="0"/>
                        </a:rPr>
                        <a:t>Business Unit Champions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hlink"/>
                          </a:solidFill>
                          <a:effectLst/>
                          <a:latin typeface="Arial" pitchFamily="34" charset="0"/>
                          <a:cs typeface="Arial" pitchFamily="34" charset="0"/>
                        </a:rPr>
                        <a:t>Sourcing Tech “Scouts”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590675">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cs typeface="Arial" pitchFamily="34" charset="0"/>
                        </a:rPr>
                        <a:t>Non-core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B3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hlink"/>
                          </a:solidFill>
                          <a:effectLst/>
                          <a:latin typeface="Arial" pitchFamily="34" charset="0"/>
                          <a:cs typeface="Arial" pitchFamily="34" charset="0"/>
                        </a:rPr>
                        <a:t>Outside Experts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hlink"/>
                          </a:solidFill>
                          <a:effectLst/>
                          <a:latin typeface="Arial" pitchFamily="34" charset="0"/>
                          <a:cs typeface="Arial" pitchFamily="34" charset="0"/>
                        </a:rPr>
                        <a:t>Entrepreneurs</a:t>
                      </a:r>
                      <a:endParaRPr kumimoji="0" lang="en-US" sz="1800" b="0" i="0" u="none" strike="noStrike" cap="none" normalizeH="0" baseline="0" dirty="0">
                        <a:ln>
                          <a:noFill/>
                        </a:ln>
                        <a:solidFill>
                          <a:schemeClr val="hlink"/>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hlink"/>
                          </a:solidFill>
                          <a:effectLst/>
                          <a:latin typeface="Arial" pitchFamily="34" charset="0"/>
                          <a:cs typeface="Arial" pitchFamily="34" charset="0"/>
                        </a:rPr>
                        <a:t>Corporate VC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hlink"/>
                          </a:solidFill>
                          <a:effectLst/>
                          <a:latin typeface="Arial" pitchFamily="34" charset="0"/>
                          <a:cs typeface="Arial" pitchFamily="34" charset="0"/>
                        </a:rPr>
                        <a:t>Venture Capital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3"/>
                  </a:ext>
                </a:extLst>
              </a:tr>
            </a:tbl>
          </a:graphicData>
        </a:graphic>
      </p:graphicFrame>
      <p:sp>
        <p:nvSpPr>
          <p:cNvPr id="5" name="Text Box 3"/>
          <p:cNvSpPr txBox="1">
            <a:spLocks noChangeArrowheads="1"/>
          </p:cNvSpPr>
          <p:nvPr/>
        </p:nvSpPr>
        <p:spPr bwMode="auto">
          <a:xfrm>
            <a:off x="4108648" y="6381328"/>
            <a:ext cx="4495800" cy="246221"/>
          </a:xfrm>
          <a:prstGeom prst="rect">
            <a:avLst/>
          </a:prstGeom>
          <a:noFill/>
          <a:ln w="9525" algn="ctr">
            <a:noFill/>
            <a:miter lim="800000"/>
            <a:headEnd/>
            <a:tailEnd/>
          </a:ln>
        </p:spPr>
        <p:txBody>
          <a:bodyPr>
            <a:spAutoFit/>
          </a:bodyPr>
          <a:lstStyle/>
          <a:p>
            <a:pPr algn="r" eaLnBrk="0" hangingPunct="0">
              <a:spcBef>
                <a:spcPct val="50000"/>
              </a:spcBef>
            </a:pPr>
            <a:r>
              <a:rPr lang="es-ES" sz="1000" dirty="0" err="1">
                <a:latin typeface="Arial Unicode MS" pitchFamily="34" charset="-128"/>
              </a:rPr>
              <a:t>Source</a:t>
            </a:r>
            <a:r>
              <a:rPr lang="es-ES" sz="1000" dirty="0">
                <a:latin typeface="Arial Unicode MS" pitchFamily="34" charset="-128"/>
              </a:rPr>
              <a:t>: Jerry </a:t>
            </a:r>
            <a:r>
              <a:rPr lang="es-ES" sz="1000" dirty="0" err="1">
                <a:latin typeface="Arial Unicode MS" pitchFamily="34" charset="-128"/>
              </a:rPr>
              <a:t>Engel</a:t>
            </a:r>
            <a:r>
              <a:rPr lang="es-ES" sz="1000" dirty="0">
                <a:latin typeface="Arial Unicode MS" pitchFamily="34" charset="-128"/>
              </a:rPr>
              <a:t>, 2011</a:t>
            </a:r>
          </a:p>
        </p:txBody>
      </p:sp>
    </p:spTree>
    <p:extLst>
      <p:ext uri="{BB962C8B-B14F-4D97-AF65-F5344CB8AC3E}">
        <p14:creationId xmlns:p14="http://schemas.microsoft.com/office/powerpoint/2010/main" xmlns="" val="1072276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p:txBody>
          <a:bodyPr/>
          <a:lstStyle/>
          <a:p>
            <a:pPr eaLnBrk="1" hangingPunct="1"/>
            <a:endParaRPr lang="es-ES" altLang="es-ES"/>
          </a:p>
        </p:txBody>
      </p:sp>
      <p:sp>
        <p:nvSpPr>
          <p:cNvPr id="15363" name="Marcador de contenido 2"/>
          <p:cNvSpPr>
            <a:spLocks noGrp="1"/>
          </p:cNvSpPr>
          <p:nvPr>
            <p:ph idx="1"/>
          </p:nvPr>
        </p:nvSpPr>
        <p:spPr/>
        <p:txBody>
          <a:bodyPr/>
          <a:lstStyle/>
          <a:p>
            <a:pPr eaLnBrk="1" hangingPunct="1"/>
            <a:endParaRPr lang="es-ES" altLang="es-ES"/>
          </a:p>
        </p:txBody>
      </p:sp>
      <p:sp>
        <p:nvSpPr>
          <p:cNvPr id="4" name="Rectángulo 3"/>
          <p:cNvSpPr/>
          <p:nvPr/>
        </p:nvSpPr>
        <p:spPr>
          <a:xfrm>
            <a:off x="0" y="11113"/>
            <a:ext cx="9144000" cy="568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15365" name="CuadroTexto 4"/>
          <p:cNvSpPr txBox="1">
            <a:spLocks noChangeArrowheads="1"/>
          </p:cNvSpPr>
          <p:nvPr/>
        </p:nvSpPr>
        <p:spPr bwMode="auto">
          <a:xfrm>
            <a:off x="536575" y="1697038"/>
            <a:ext cx="8953500" cy="2862322"/>
          </a:xfrm>
          <a:prstGeom prst="rect">
            <a:avLst/>
          </a:prstGeom>
          <a:noFill/>
          <a:ln w="9525">
            <a:noFill/>
            <a:miter lim="800000"/>
            <a:headEnd/>
            <a:tailEnd/>
          </a:ln>
        </p:spPr>
        <p:txBody>
          <a:bodyPr>
            <a:spAutoFit/>
          </a:bodyPr>
          <a:lstStyle/>
          <a:p>
            <a:pPr eaLnBrk="1" hangingPunct="1"/>
            <a:r>
              <a:rPr lang="es-ES" altLang="es-ES" sz="6000" dirty="0">
                <a:solidFill>
                  <a:srgbClr val="009B3A"/>
                </a:solidFill>
                <a:latin typeface="HelveticaNeueLT Std UltLt"/>
                <a:cs typeface="Browallia New" pitchFamily="34" charset="-34"/>
              </a:rPr>
              <a:t>3.- THE DEMAND SIDE OF ECOSYSTEMS OF INNOVATION</a:t>
            </a:r>
          </a:p>
        </p:txBody>
      </p:sp>
      <p:pic>
        <p:nvPicPr>
          <p:cNvPr id="15366" name="Imagen 5"/>
          <p:cNvPicPr>
            <a:picLocks noChangeAspect="1"/>
          </p:cNvPicPr>
          <p:nvPr/>
        </p:nvPicPr>
        <p:blipFill>
          <a:blip r:embed="rId2" cstate="print"/>
          <a:srcRect/>
          <a:stretch>
            <a:fillRect/>
          </a:stretch>
        </p:blipFill>
        <p:spPr bwMode="auto">
          <a:xfrm>
            <a:off x="7038975" y="5922963"/>
            <a:ext cx="1814513" cy="709612"/>
          </a:xfrm>
          <a:prstGeom prst="rect">
            <a:avLst/>
          </a:prstGeom>
          <a:noFill/>
          <a:ln w="9525">
            <a:noFill/>
            <a:miter lim="800000"/>
            <a:headEnd/>
            <a:tailEnd/>
          </a:ln>
        </p:spPr>
      </p:pic>
      <p:pic>
        <p:nvPicPr>
          <p:cNvPr id="8" name="Picture 2" descr="IAS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515" y="5954632"/>
            <a:ext cx="4176464" cy="6779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7592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6147" name="Rectángulo 5"/>
          <p:cNvSpPr>
            <a:spLocks noChangeArrowheads="1"/>
          </p:cNvSpPr>
          <p:nvPr/>
        </p:nvSpPr>
        <p:spPr bwMode="auto">
          <a:xfrm>
            <a:off x="347663" y="284163"/>
            <a:ext cx="2349500" cy="708025"/>
          </a:xfrm>
          <a:prstGeom prst="rect">
            <a:avLst/>
          </a:prstGeom>
          <a:noFill/>
          <a:ln w="9525">
            <a:noFill/>
            <a:miter lim="800000"/>
            <a:headEnd/>
            <a:tailEnd/>
          </a:ln>
        </p:spPr>
        <p:txBody>
          <a:bodyPr wrap="none">
            <a:spAutoFit/>
          </a:bodyPr>
          <a:lstStyle/>
          <a:p>
            <a:pPr eaLnBrk="1" hangingPunct="1"/>
            <a:r>
              <a:rPr lang="es-ES" altLang="es-ES" sz="4000" dirty="0">
                <a:solidFill>
                  <a:srgbClr val="009B3A"/>
                </a:solidFill>
                <a:latin typeface="HelveticaNeueLT Std UltLt"/>
              </a:rPr>
              <a:t>AGENDA</a:t>
            </a:r>
          </a:p>
        </p:txBody>
      </p:sp>
      <p:sp>
        <p:nvSpPr>
          <p:cNvPr id="6148" name="Rectángulo 1"/>
          <p:cNvSpPr>
            <a:spLocks noChangeArrowheads="1"/>
          </p:cNvSpPr>
          <p:nvPr/>
        </p:nvSpPr>
        <p:spPr bwMode="auto">
          <a:xfrm>
            <a:off x="265889" y="2378075"/>
            <a:ext cx="8878111" cy="2314095"/>
          </a:xfrm>
          <a:prstGeom prst="rect">
            <a:avLst/>
          </a:prstGeom>
          <a:noFill/>
          <a:ln w="9525">
            <a:noFill/>
            <a:miter lim="800000"/>
            <a:headEnd/>
            <a:tailEnd/>
          </a:ln>
        </p:spPr>
        <p:txBody>
          <a:bodyPr wrap="square">
            <a:spAutoFit/>
          </a:bodyPr>
          <a:lstStyle/>
          <a:p>
            <a:pPr marL="457200" indent="-457200" eaLnBrk="1" hangingPunct="1">
              <a:lnSpc>
                <a:spcPct val="107000"/>
              </a:lnSpc>
              <a:spcAft>
                <a:spcPts val="800"/>
              </a:spcAft>
              <a:buFont typeface="Calibri Light" pitchFamily="34" charset="0"/>
              <a:buAutoNum type="arabicPeriod"/>
            </a:pPr>
            <a:r>
              <a:rPr lang="es-ES" altLang="es-ES" sz="2200" dirty="0">
                <a:latin typeface="HelveticaNeueLT Std UltLt"/>
                <a:cs typeface="Browallia New" pitchFamily="34" charset="-34"/>
              </a:rPr>
              <a:t>BRIDGING THE GAP</a:t>
            </a:r>
          </a:p>
          <a:p>
            <a:pPr marL="457200" indent="-457200" eaLnBrk="1" hangingPunct="1">
              <a:lnSpc>
                <a:spcPct val="107000"/>
              </a:lnSpc>
              <a:spcAft>
                <a:spcPts val="800"/>
              </a:spcAft>
              <a:buFont typeface="Calibri Light" pitchFamily="34" charset="0"/>
              <a:buAutoNum type="arabicPeriod"/>
            </a:pPr>
            <a:r>
              <a:rPr lang="es-ES" altLang="es-ES" sz="2200" dirty="0">
                <a:latin typeface="HelveticaNeueLT Std UltLt"/>
                <a:cs typeface="Browallia New" pitchFamily="34" charset="-34"/>
              </a:rPr>
              <a:t>OPEN INNOVATION &amp; OPEN GOVERNMENT</a:t>
            </a:r>
          </a:p>
          <a:p>
            <a:pPr marL="457200" indent="-457200" eaLnBrk="1" hangingPunct="1">
              <a:lnSpc>
                <a:spcPct val="107000"/>
              </a:lnSpc>
              <a:spcAft>
                <a:spcPts val="800"/>
              </a:spcAft>
              <a:buFont typeface="Calibri Light" pitchFamily="34" charset="0"/>
              <a:buAutoNum type="arabicPeriod"/>
            </a:pPr>
            <a:r>
              <a:rPr lang="es-ES" altLang="es-ES" sz="2200" dirty="0">
                <a:latin typeface="HelveticaNeueLT Std UltLt"/>
                <a:cs typeface="Browallia New" pitchFamily="34" charset="-34"/>
              </a:rPr>
              <a:t>THE DEMAND SIDE OF ECOSYSTEMS OF INNOVATION</a:t>
            </a:r>
          </a:p>
          <a:p>
            <a:pPr marL="457200" indent="-457200" eaLnBrk="1" hangingPunct="1">
              <a:lnSpc>
                <a:spcPct val="107000"/>
              </a:lnSpc>
              <a:spcAft>
                <a:spcPts val="800"/>
              </a:spcAft>
              <a:buFont typeface="Calibri Light" pitchFamily="34" charset="0"/>
              <a:buAutoNum type="arabicPeriod"/>
            </a:pPr>
            <a:r>
              <a:rPr lang="es-ES" altLang="es-ES" sz="2200" dirty="0">
                <a:latin typeface="HelveticaNeueLT Std UltLt"/>
                <a:cs typeface="Browallia New" pitchFamily="34" charset="-34"/>
              </a:rPr>
              <a:t>CANDY INNOVATON MODEL</a:t>
            </a:r>
          </a:p>
          <a:p>
            <a:pPr marL="457200" indent="-457200" eaLnBrk="1" hangingPunct="1">
              <a:lnSpc>
                <a:spcPct val="107000"/>
              </a:lnSpc>
              <a:spcAft>
                <a:spcPts val="800"/>
              </a:spcAft>
              <a:buFont typeface="Calibri Light" pitchFamily="34" charset="0"/>
              <a:buAutoNum type="arabicPeriod"/>
            </a:pPr>
            <a:r>
              <a:rPr lang="es-ES" altLang="es-ES" sz="2200" dirty="0">
                <a:latin typeface="HelveticaNeueLT Std UltLt"/>
                <a:cs typeface="Browallia New" pitchFamily="34" charset="-34"/>
              </a:rPr>
              <a:t>CONCLUSIONS</a:t>
            </a:r>
          </a:p>
        </p:txBody>
      </p:sp>
    </p:spTree>
    <p:extLst>
      <p:ext uri="{BB962C8B-B14F-4D97-AF65-F5344CB8AC3E}">
        <p14:creationId xmlns:p14="http://schemas.microsoft.com/office/powerpoint/2010/main" xmlns="" val="434877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11267" name="Rectángulo 5"/>
          <p:cNvSpPr>
            <a:spLocks noChangeArrowheads="1"/>
          </p:cNvSpPr>
          <p:nvPr/>
        </p:nvSpPr>
        <p:spPr bwMode="auto">
          <a:xfrm>
            <a:off x="347663" y="284163"/>
            <a:ext cx="6093912"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3.1.- TRIPLE HELIX + DEMAND</a:t>
            </a:r>
          </a:p>
        </p:txBody>
      </p:sp>
      <p:sp>
        <p:nvSpPr>
          <p:cNvPr id="11268" name="_s1028"/>
          <p:cNvSpPr>
            <a:spLocks noChangeArrowheads="1" noTextEdit="1"/>
          </p:cNvSpPr>
          <p:nvPr/>
        </p:nvSpPr>
        <p:spPr bwMode="auto">
          <a:xfrm>
            <a:off x="3540125" y="2384425"/>
            <a:ext cx="1697038" cy="1697038"/>
          </a:xfrm>
          <a:prstGeom prst="ellipse">
            <a:avLst/>
          </a:prstGeom>
          <a:solidFill>
            <a:schemeClr val="accent2">
              <a:alpha val="50195"/>
            </a:schemeClr>
          </a:solidFill>
          <a:ln w="4669">
            <a:solidFill>
              <a:schemeClr val="accent2"/>
            </a:solidFill>
            <a:round/>
            <a:headEnd/>
            <a:tailEnd/>
          </a:ln>
        </p:spPr>
        <p:txBody>
          <a:bodyPr anchor="ctr"/>
          <a:lstStyle/>
          <a:p>
            <a:endParaRPr lang="es-ES"/>
          </a:p>
        </p:txBody>
      </p:sp>
      <p:sp>
        <p:nvSpPr>
          <p:cNvPr id="11269" name="_s1030"/>
          <p:cNvSpPr>
            <a:spLocks noChangeArrowheads="1" noTextEdit="1"/>
          </p:cNvSpPr>
          <p:nvPr/>
        </p:nvSpPr>
        <p:spPr bwMode="auto">
          <a:xfrm>
            <a:off x="4098925" y="3352800"/>
            <a:ext cx="1697038" cy="1697038"/>
          </a:xfrm>
          <a:prstGeom prst="ellipse">
            <a:avLst/>
          </a:prstGeom>
          <a:solidFill>
            <a:schemeClr val="hlink">
              <a:alpha val="50195"/>
            </a:schemeClr>
          </a:solidFill>
          <a:ln w="4669">
            <a:solidFill>
              <a:schemeClr val="hlink"/>
            </a:solidFill>
            <a:round/>
            <a:headEnd/>
            <a:tailEnd/>
          </a:ln>
        </p:spPr>
        <p:txBody>
          <a:bodyPr anchor="ctr"/>
          <a:lstStyle/>
          <a:p>
            <a:endParaRPr lang="es-ES"/>
          </a:p>
        </p:txBody>
      </p:sp>
      <p:sp>
        <p:nvSpPr>
          <p:cNvPr id="11270" name="_s1032"/>
          <p:cNvSpPr>
            <a:spLocks noChangeArrowheads="1" noTextEdit="1"/>
          </p:cNvSpPr>
          <p:nvPr/>
        </p:nvSpPr>
        <p:spPr bwMode="auto">
          <a:xfrm>
            <a:off x="2981325" y="3352800"/>
            <a:ext cx="1697038" cy="1697038"/>
          </a:xfrm>
          <a:prstGeom prst="ellipse">
            <a:avLst/>
          </a:prstGeom>
          <a:solidFill>
            <a:schemeClr val="folHlink">
              <a:alpha val="50195"/>
            </a:schemeClr>
          </a:solidFill>
          <a:ln w="4669">
            <a:solidFill>
              <a:schemeClr val="folHlink"/>
            </a:solidFill>
            <a:round/>
            <a:headEnd/>
            <a:tailEnd/>
          </a:ln>
        </p:spPr>
        <p:txBody>
          <a:bodyPr anchor="ctr"/>
          <a:lstStyle/>
          <a:p>
            <a:endParaRPr lang="es-ES"/>
          </a:p>
        </p:txBody>
      </p:sp>
      <p:sp>
        <p:nvSpPr>
          <p:cNvPr id="11" name="Text Box 11"/>
          <p:cNvSpPr txBox="1">
            <a:spLocks noChangeArrowheads="1"/>
          </p:cNvSpPr>
          <p:nvPr/>
        </p:nvSpPr>
        <p:spPr bwMode="auto">
          <a:xfrm>
            <a:off x="830263" y="4005263"/>
            <a:ext cx="1797050" cy="461962"/>
          </a:xfrm>
          <a:prstGeom prst="rect">
            <a:avLst/>
          </a:prstGeom>
          <a:noFill/>
          <a:ln w="12700">
            <a:noFill/>
            <a:miter lim="800000"/>
            <a:headEnd/>
            <a:tailEnd/>
          </a:ln>
        </p:spPr>
        <p:txBody>
          <a:bodyPr>
            <a:spAutoFit/>
          </a:bodyPr>
          <a:lstStyle/>
          <a:p>
            <a:pPr>
              <a:spcBef>
                <a:spcPct val="50000"/>
              </a:spcBef>
            </a:pPr>
            <a:r>
              <a:rPr lang="en-US" altLang="es-ES" b="1">
                <a:latin typeface="Arial Unicode MS" pitchFamily="34" charset="-128"/>
                <a:cs typeface="Arial" pitchFamily="34" charset="0"/>
              </a:rPr>
              <a:t>University</a:t>
            </a:r>
          </a:p>
        </p:txBody>
      </p:sp>
      <p:sp>
        <p:nvSpPr>
          <p:cNvPr id="12" name="Text Box 12"/>
          <p:cNvSpPr txBox="1">
            <a:spLocks noChangeArrowheads="1"/>
          </p:cNvSpPr>
          <p:nvPr/>
        </p:nvSpPr>
        <p:spPr bwMode="auto">
          <a:xfrm>
            <a:off x="466725" y="1557338"/>
            <a:ext cx="2305050" cy="460375"/>
          </a:xfrm>
          <a:prstGeom prst="rect">
            <a:avLst/>
          </a:prstGeom>
          <a:noFill/>
          <a:ln w="12700">
            <a:noFill/>
            <a:miter lim="800000"/>
            <a:headEnd/>
            <a:tailEnd/>
          </a:ln>
        </p:spPr>
        <p:txBody>
          <a:bodyPr>
            <a:spAutoFit/>
          </a:bodyPr>
          <a:lstStyle/>
          <a:p>
            <a:pPr algn="ctr">
              <a:spcBef>
                <a:spcPct val="50000"/>
              </a:spcBef>
            </a:pPr>
            <a:r>
              <a:rPr lang="en-US" altLang="es-ES" b="1">
                <a:latin typeface="Arial Unicode MS" pitchFamily="34" charset="-128"/>
                <a:cs typeface="Arial" pitchFamily="34" charset="0"/>
              </a:rPr>
              <a:t>Government</a:t>
            </a:r>
          </a:p>
        </p:txBody>
      </p:sp>
      <p:sp>
        <p:nvSpPr>
          <p:cNvPr id="13" name="Text Box 13"/>
          <p:cNvSpPr txBox="1">
            <a:spLocks noChangeArrowheads="1"/>
          </p:cNvSpPr>
          <p:nvPr/>
        </p:nvSpPr>
        <p:spPr bwMode="auto">
          <a:xfrm>
            <a:off x="6254750" y="4005263"/>
            <a:ext cx="1630363" cy="461962"/>
          </a:xfrm>
          <a:prstGeom prst="rect">
            <a:avLst/>
          </a:prstGeom>
          <a:noFill/>
          <a:ln w="12700">
            <a:noFill/>
            <a:miter lim="800000"/>
            <a:headEnd/>
            <a:tailEnd/>
          </a:ln>
        </p:spPr>
        <p:txBody>
          <a:bodyPr>
            <a:spAutoFit/>
          </a:bodyPr>
          <a:lstStyle/>
          <a:p>
            <a:pPr>
              <a:spcBef>
                <a:spcPct val="50000"/>
              </a:spcBef>
            </a:pPr>
            <a:r>
              <a:rPr lang="en-US" altLang="es-ES" b="1">
                <a:latin typeface="Arial Unicode MS" pitchFamily="34" charset="-128"/>
              </a:rPr>
              <a:t>Industry</a:t>
            </a:r>
          </a:p>
        </p:txBody>
      </p:sp>
      <p:sp>
        <p:nvSpPr>
          <p:cNvPr id="14" name="7 Llamada con línea 2"/>
          <p:cNvSpPr/>
          <p:nvPr/>
        </p:nvSpPr>
        <p:spPr>
          <a:xfrm flipH="1">
            <a:off x="323528" y="2132856"/>
            <a:ext cx="2448272" cy="1512168"/>
          </a:xfrm>
          <a:prstGeom prst="borderCallout2">
            <a:avLst>
              <a:gd name="adj1" fmla="val 45625"/>
              <a:gd name="adj2" fmla="val -5527"/>
              <a:gd name="adj3" fmla="val 44786"/>
              <a:gd name="adj4" fmla="val -20298"/>
              <a:gd name="adj5" fmla="val 70507"/>
              <a:gd name="adj6" fmla="val -62394"/>
            </a:avLst>
          </a:prstGeom>
          <a:solidFill>
            <a:srgbClr val="078BA6"/>
          </a:solidFill>
          <a:ln w="57150">
            <a:solidFill>
              <a:srgbClr val="078BA6"/>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dirty="0"/>
              <a:t>Tax &amp; Law</a:t>
            </a:r>
          </a:p>
          <a:p>
            <a:pPr algn="ctr" eaLnBrk="1" fontAlgn="auto" hangingPunct="1">
              <a:spcBef>
                <a:spcPts val="0"/>
              </a:spcBef>
              <a:spcAft>
                <a:spcPts val="0"/>
              </a:spcAft>
              <a:defRPr/>
            </a:pPr>
            <a:r>
              <a:rPr lang="en-US" sz="1600" dirty="0"/>
              <a:t>Organization</a:t>
            </a:r>
          </a:p>
          <a:p>
            <a:pPr algn="ctr" eaLnBrk="1" fontAlgn="auto" hangingPunct="1">
              <a:spcBef>
                <a:spcPts val="0"/>
              </a:spcBef>
              <a:spcAft>
                <a:spcPts val="0"/>
              </a:spcAft>
              <a:defRPr/>
            </a:pPr>
            <a:r>
              <a:rPr lang="en-US" sz="1600" dirty="0"/>
              <a:t>Public Procurement</a:t>
            </a:r>
          </a:p>
        </p:txBody>
      </p:sp>
      <p:sp>
        <p:nvSpPr>
          <p:cNvPr id="15" name="8 Llamada con línea 2"/>
          <p:cNvSpPr/>
          <p:nvPr/>
        </p:nvSpPr>
        <p:spPr>
          <a:xfrm flipH="1">
            <a:off x="323528" y="4509120"/>
            <a:ext cx="2448272" cy="1512168"/>
          </a:xfrm>
          <a:prstGeom prst="borderCallout2">
            <a:avLst>
              <a:gd name="adj1" fmla="val 45625"/>
              <a:gd name="adj2" fmla="val -5527"/>
              <a:gd name="adj3" fmla="val 44786"/>
              <a:gd name="adj4" fmla="val -20298"/>
              <a:gd name="adj5" fmla="val -15998"/>
              <a:gd name="adj6" fmla="val -34901"/>
            </a:avLst>
          </a:prstGeom>
          <a:solidFill>
            <a:srgbClr val="078BA6"/>
          </a:solidFill>
          <a:ln w="57150">
            <a:solidFill>
              <a:srgbClr val="078BA6"/>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Education</a:t>
            </a:r>
          </a:p>
          <a:p>
            <a:pPr algn="ctr" eaLnBrk="1" fontAlgn="auto" hangingPunct="1">
              <a:spcBef>
                <a:spcPts val="0"/>
              </a:spcBef>
              <a:spcAft>
                <a:spcPts val="0"/>
              </a:spcAft>
              <a:defRPr/>
            </a:pPr>
            <a:r>
              <a:rPr lang="en-US" dirty="0"/>
              <a:t>Research</a:t>
            </a:r>
          </a:p>
          <a:p>
            <a:pPr algn="ctr" eaLnBrk="1" fontAlgn="auto" hangingPunct="1">
              <a:spcBef>
                <a:spcPts val="0"/>
              </a:spcBef>
              <a:spcAft>
                <a:spcPts val="0"/>
              </a:spcAft>
              <a:defRPr/>
            </a:pPr>
            <a:r>
              <a:rPr lang="en-US" dirty="0"/>
              <a:t>Transfer</a:t>
            </a:r>
          </a:p>
        </p:txBody>
      </p:sp>
      <p:sp>
        <p:nvSpPr>
          <p:cNvPr id="16" name="9 Llamada con línea 2"/>
          <p:cNvSpPr/>
          <p:nvPr/>
        </p:nvSpPr>
        <p:spPr>
          <a:xfrm>
            <a:off x="5868144" y="4581128"/>
            <a:ext cx="2448272" cy="1512168"/>
          </a:xfrm>
          <a:prstGeom prst="borderCallout2">
            <a:avLst>
              <a:gd name="adj1" fmla="val 45625"/>
              <a:gd name="adj2" fmla="val -5527"/>
              <a:gd name="adj3" fmla="val 44786"/>
              <a:gd name="adj4" fmla="val -20298"/>
              <a:gd name="adj5" fmla="val -15998"/>
              <a:gd name="adj6" fmla="val -34901"/>
            </a:avLst>
          </a:prstGeom>
          <a:solidFill>
            <a:srgbClr val="078BA6"/>
          </a:solidFill>
          <a:ln w="57150">
            <a:solidFill>
              <a:srgbClr val="078BA6"/>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Corporation</a:t>
            </a:r>
          </a:p>
          <a:p>
            <a:pPr algn="ctr" eaLnBrk="1" fontAlgn="auto" hangingPunct="1">
              <a:spcBef>
                <a:spcPts val="0"/>
              </a:spcBef>
              <a:spcAft>
                <a:spcPts val="0"/>
              </a:spcAft>
              <a:defRPr/>
            </a:pPr>
            <a:r>
              <a:rPr lang="en-US" dirty="0"/>
              <a:t>SME</a:t>
            </a:r>
          </a:p>
          <a:p>
            <a:pPr algn="ctr" eaLnBrk="1" fontAlgn="auto" hangingPunct="1">
              <a:spcBef>
                <a:spcPts val="0"/>
              </a:spcBef>
              <a:spcAft>
                <a:spcPts val="0"/>
              </a:spcAft>
              <a:defRPr/>
            </a:pPr>
            <a:r>
              <a:rPr lang="en-US" dirty="0"/>
              <a:t>New</a:t>
            </a:r>
          </a:p>
        </p:txBody>
      </p:sp>
      <p:sp>
        <p:nvSpPr>
          <p:cNvPr id="17" name="10 Llamada con línea 2"/>
          <p:cNvSpPr/>
          <p:nvPr/>
        </p:nvSpPr>
        <p:spPr>
          <a:xfrm>
            <a:off x="5868144" y="2132856"/>
            <a:ext cx="2448272" cy="1512168"/>
          </a:xfrm>
          <a:prstGeom prst="borderCallout2">
            <a:avLst>
              <a:gd name="adj1" fmla="val 45625"/>
              <a:gd name="adj2" fmla="val -5527"/>
              <a:gd name="adj3" fmla="val 44786"/>
              <a:gd name="adj4" fmla="val -20298"/>
              <a:gd name="adj5" fmla="val 114984"/>
              <a:gd name="adj6" fmla="val -60287"/>
            </a:avLst>
          </a:prstGeom>
          <a:solidFill>
            <a:srgbClr val="078BA6"/>
          </a:solidFill>
          <a:ln w="57150">
            <a:solidFill>
              <a:srgbClr val="078BA6"/>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Demand Side</a:t>
            </a:r>
          </a:p>
          <a:p>
            <a:pPr algn="ctr" eaLnBrk="1" fontAlgn="auto" hangingPunct="1">
              <a:spcBef>
                <a:spcPts val="0"/>
              </a:spcBef>
              <a:spcAft>
                <a:spcPts val="0"/>
              </a:spcAft>
              <a:defRPr/>
            </a:pPr>
            <a:r>
              <a:rPr lang="en-US" dirty="0"/>
              <a:t>Market Needs</a:t>
            </a:r>
          </a:p>
          <a:p>
            <a:pPr algn="ctr" eaLnBrk="1" fontAlgn="auto" hangingPunct="1">
              <a:spcBef>
                <a:spcPts val="0"/>
              </a:spcBef>
              <a:spcAft>
                <a:spcPts val="0"/>
              </a:spcAft>
              <a:defRPr/>
            </a:pPr>
            <a:r>
              <a:rPr lang="en-US" dirty="0"/>
              <a:t>Challenges</a:t>
            </a:r>
          </a:p>
        </p:txBody>
      </p:sp>
      <p:sp>
        <p:nvSpPr>
          <p:cNvPr id="18" name="Text Box 12"/>
          <p:cNvSpPr txBox="1">
            <a:spLocks noChangeArrowheads="1"/>
          </p:cNvSpPr>
          <p:nvPr/>
        </p:nvSpPr>
        <p:spPr bwMode="auto">
          <a:xfrm>
            <a:off x="5938838" y="1628775"/>
            <a:ext cx="2305050" cy="369332"/>
          </a:xfrm>
          <a:prstGeom prst="rect">
            <a:avLst/>
          </a:prstGeom>
          <a:noFill/>
          <a:ln w="12700">
            <a:noFill/>
            <a:miter lim="800000"/>
            <a:headEnd/>
            <a:tailEnd/>
          </a:ln>
        </p:spPr>
        <p:txBody>
          <a:bodyPr>
            <a:spAutoFit/>
          </a:bodyPr>
          <a:lstStyle/>
          <a:p>
            <a:pPr algn="ctr">
              <a:spcBef>
                <a:spcPct val="50000"/>
              </a:spcBef>
            </a:pPr>
            <a:r>
              <a:rPr lang="en-US" altLang="es-ES" b="1" dirty="0">
                <a:latin typeface="Arial Unicode MS" pitchFamily="34" charset="-128"/>
                <a:cs typeface="Arial" pitchFamily="34" charset="0"/>
              </a:rPr>
              <a:t>Quadruple Helix</a:t>
            </a:r>
          </a:p>
        </p:txBody>
      </p:sp>
      <p:sp>
        <p:nvSpPr>
          <p:cNvPr id="19" name="Text Box 3"/>
          <p:cNvSpPr txBox="1">
            <a:spLocks noChangeArrowheads="1"/>
          </p:cNvSpPr>
          <p:nvPr/>
        </p:nvSpPr>
        <p:spPr bwMode="auto">
          <a:xfrm>
            <a:off x="4468091" y="6366163"/>
            <a:ext cx="3913909" cy="246221"/>
          </a:xfrm>
          <a:prstGeom prst="rect">
            <a:avLst/>
          </a:prstGeom>
          <a:noFill/>
          <a:ln w="9525" algn="ctr">
            <a:noFill/>
            <a:miter lim="800000"/>
            <a:headEnd/>
            <a:tailEnd/>
          </a:ln>
        </p:spPr>
        <p:txBody>
          <a:bodyPr wrap="square">
            <a:spAutoFit/>
          </a:bodyPr>
          <a:lstStyle/>
          <a:p>
            <a:pPr eaLnBrk="0" hangingPunct="0">
              <a:spcBef>
                <a:spcPct val="50000"/>
              </a:spcBef>
            </a:pPr>
            <a:r>
              <a:rPr lang="es-ES" sz="1000" dirty="0" err="1">
                <a:latin typeface="Arial Unicode MS" pitchFamily="34" charset="-128"/>
              </a:rPr>
              <a:t>Source</a:t>
            </a:r>
            <a:r>
              <a:rPr lang="es-ES" sz="1000" dirty="0">
                <a:latin typeface="Arial Unicode MS" pitchFamily="34" charset="-128"/>
              </a:rPr>
              <a:t>: Josep Pique, Montse Pareja &amp; Luis Sanz, 2014.</a:t>
            </a:r>
          </a:p>
        </p:txBody>
      </p:sp>
    </p:spTree>
    <p:extLst>
      <p:ext uri="{BB962C8B-B14F-4D97-AF65-F5344CB8AC3E}">
        <p14:creationId xmlns:p14="http://schemas.microsoft.com/office/powerpoint/2010/main" xmlns="" val="4210143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0.70"/>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strVal val="#ppt_w*0.70"/>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Effect transition="in" filter="fade">
                                      <p:cBhvr>
                                        <p:cTn id="33" dur="1000"/>
                                        <p:tgtEl>
                                          <p:spTgt spid="13"/>
                                        </p:tgtEl>
                                      </p:cBhvr>
                                    </p:animEffect>
                                  </p:childTnLst>
                                </p:cTn>
                              </p:par>
                              <p:par>
                                <p:cTn id="34" presetID="55"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strVal val="#ppt_w*0.70"/>
                                          </p:val>
                                        </p:tav>
                                        <p:tav tm="100000">
                                          <p:val>
                                            <p:strVal val="#ppt_w"/>
                                          </p:val>
                                        </p:tav>
                                      </p:tavLst>
                                    </p:anim>
                                    <p:anim calcmode="lin" valueType="num">
                                      <p:cBhvr>
                                        <p:cTn id="37" dur="1000" fill="hold"/>
                                        <p:tgtEl>
                                          <p:spTgt spid="16"/>
                                        </p:tgtEl>
                                        <p:attrNameLst>
                                          <p:attrName>ppt_h</p:attrName>
                                        </p:attrNameLst>
                                      </p:cBhvr>
                                      <p:tavLst>
                                        <p:tav tm="0">
                                          <p:val>
                                            <p:strVal val="#ppt_h"/>
                                          </p:val>
                                        </p:tav>
                                        <p:tav tm="100000">
                                          <p:val>
                                            <p:strVal val="#ppt_h"/>
                                          </p:val>
                                        </p:tav>
                                      </p:tavLst>
                                    </p:anim>
                                    <p:animEffect transition="in" filter="fade">
                                      <p:cBhvr>
                                        <p:cTn id="38" dur="1000"/>
                                        <p:tgtEl>
                                          <p:spTgt spid="1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strVal val="#ppt_w*0.70"/>
                                          </p:val>
                                        </p:tav>
                                        <p:tav tm="100000">
                                          <p:val>
                                            <p:strVal val="#ppt_w"/>
                                          </p:val>
                                        </p:tav>
                                      </p:tavLst>
                                    </p:anim>
                                    <p:anim calcmode="lin" valueType="num">
                                      <p:cBhvr>
                                        <p:cTn id="44" dur="1000" fill="hold"/>
                                        <p:tgtEl>
                                          <p:spTgt spid="17"/>
                                        </p:tgtEl>
                                        <p:attrNameLst>
                                          <p:attrName>ppt_h</p:attrName>
                                        </p:attrNameLst>
                                      </p:cBhvr>
                                      <p:tavLst>
                                        <p:tav tm="0">
                                          <p:val>
                                            <p:strVal val="#ppt_h"/>
                                          </p:val>
                                        </p:tav>
                                        <p:tav tm="100000">
                                          <p:val>
                                            <p:strVal val="#ppt_h"/>
                                          </p:val>
                                        </p:tav>
                                      </p:tavLst>
                                    </p:anim>
                                    <p:animEffect transition="in" filter="fade">
                                      <p:cBhvr>
                                        <p:cTn id="45" dur="1000"/>
                                        <p:tgtEl>
                                          <p:spTgt spid="17"/>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1000" fill="hold"/>
                                        <p:tgtEl>
                                          <p:spTgt spid="18"/>
                                        </p:tgtEl>
                                        <p:attrNameLst>
                                          <p:attrName>ppt_w</p:attrName>
                                        </p:attrNameLst>
                                      </p:cBhvr>
                                      <p:tavLst>
                                        <p:tav tm="0">
                                          <p:val>
                                            <p:strVal val="#ppt_w*0.70"/>
                                          </p:val>
                                        </p:tav>
                                        <p:tav tm="100000">
                                          <p:val>
                                            <p:strVal val="#ppt_w"/>
                                          </p:val>
                                        </p:tav>
                                      </p:tavLst>
                                    </p:anim>
                                    <p:anim calcmode="lin" valueType="num">
                                      <p:cBhvr>
                                        <p:cTn id="49" dur="1000" fill="hold"/>
                                        <p:tgtEl>
                                          <p:spTgt spid="18"/>
                                        </p:tgtEl>
                                        <p:attrNameLst>
                                          <p:attrName>ppt_h</p:attrName>
                                        </p:attrNameLst>
                                      </p:cBhvr>
                                      <p:tavLst>
                                        <p:tav tm="0">
                                          <p:val>
                                            <p:strVal val="#ppt_h"/>
                                          </p:val>
                                        </p:tav>
                                        <p:tav tm="100000">
                                          <p:val>
                                            <p:strVal val="#ppt_h"/>
                                          </p:val>
                                        </p:tav>
                                      </p:tavLst>
                                    </p:anim>
                                    <p:animEffect transition="in" filter="fade">
                                      <p:cBhvr>
                                        <p:cTn id="50" dur="1000"/>
                                        <p:tgtEl>
                                          <p:spTgt spid="18"/>
                                        </p:tgtEl>
                                      </p:cBhvr>
                                    </p:animEffect>
                                  </p:childTnLst>
                                </p:cTn>
                              </p:par>
                            </p:childTnLst>
                          </p:cTn>
                        </p:par>
                        <p:par>
                          <p:cTn id="51" fill="hold">
                            <p:stCondLst>
                              <p:cond delay="1000"/>
                            </p:stCondLst>
                            <p:childTnLst>
                              <p:par>
                                <p:cTn id="52" presetID="1" presetClass="entr" presetSubtype="0" fill="hold" grpId="0" nodeType="afterEffect">
                                  <p:stCondLst>
                                    <p:cond delay="0"/>
                                  </p:stCondLst>
                                  <p:childTnLst>
                                    <p:set>
                                      <p:cBhvr>
                                        <p:cTn id="53"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8" grpId="0"/>
      <p:bldP spid="1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99592" y="5481228"/>
            <a:ext cx="8046894" cy="27003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S"/>
          </a:p>
        </p:txBody>
      </p:sp>
      <p:sp>
        <p:nvSpPr>
          <p:cNvPr id="4" name="3 CuadroTexto"/>
          <p:cNvSpPr txBox="1"/>
          <p:nvPr/>
        </p:nvSpPr>
        <p:spPr>
          <a:xfrm>
            <a:off x="1439652" y="5427222"/>
            <a:ext cx="6426714" cy="369332"/>
          </a:xfrm>
          <a:prstGeom prst="rect">
            <a:avLst/>
          </a:prstGeom>
          <a:solidFill>
            <a:schemeClr val="bg1"/>
          </a:solidFill>
        </p:spPr>
        <p:txBody>
          <a:bodyPr wrap="square" rtlCol="0">
            <a:spAutoFit/>
          </a:bodyPr>
          <a:lstStyle/>
          <a:p>
            <a:endParaRPr lang="es-ES" dirty="0"/>
          </a:p>
        </p:txBody>
      </p:sp>
      <p:pic>
        <p:nvPicPr>
          <p:cNvPr id="3" name="Picture 4"/>
          <p:cNvPicPr>
            <a:picLocks noChangeAspect="1" noChangeArrowheads="1"/>
          </p:cNvPicPr>
          <p:nvPr/>
        </p:nvPicPr>
        <p:blipFill>
          <a:blip r:embed="rId2" cstate="print"/>
          <a:srcRect/>
          <a:stretch>
            <a:fillRect/>
          </a:stretch>
        </p:blipFill>
        <p:spPr bwMode="auto">
          <a:xfrm>
            <a:off x="1602183" y="2242562"/>
            <a:ext cx="6102165" cy="3616709"/>
          </a:xfrm>
          <a:prstGeom prst="rect">
            <a:avLst/>
          </a:prstGeom>
          <a:noFill/>
          <a:ln w="9525">
            <a:noFill/>
            <a:miter lim="800000"/>
            <a:headEnd/>
            <a:tailEnd/>
          </a:ln>
        </p:spPr>
      </p:pic>
      <p:sp>
        <p:nvSpPr>
          <p:cNvPr id="7" name="Rectángulo 6">
            <a:extLst>
              <a:ext uri="{FF2B5EF4-FFF2-40B4-BE49-F238E27FC236}">
                <a16:creationId xmlns:a16="http://schemas.microsoft.com/office/drawing/2014/main" xmlns="" id="{A4082702-922F-4CAB-A590-226D25FF29DF}"/>
              </a:ext>
            </a:extLst>
          </p:cNvPr>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8" name="Rectángulo 5">
            <a:extLst>
              <a:ext uri="{FF2B5EF4-FFF2-40B4-BE49-F238E27FC236}">
                <a16:creationId xmlns:a16="http://schemas.microsoft.com/office/drawing/2014/main" xmlns="" id="{F91A450D-92B4-4518-9D02-1F87F20D6D58}"/>
              </a:ext>
            </a:extLst>
          </p:cNvPr>
          <p:cNvSpPr>
            <a:spLocks noChangeArrowheads="1"/>
          </p:cNvSpPr>
          <p:nvPr/>
        </p:nvSpPr>
        <p:spPr bwMode="auto">
          <a:xfrm>
            <a:off x="347663" y="284163"/>
            <a:ext cx="7481535"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3.2.- DEMAND: PUBLIC CHALLENGES</a:t>
            </a:r>
          </a:p>
        </p:txBody>
      </p:sp>
    </p:spTree>
    <p:extLst>
      <p:ext uri="{BB962C8B-B14F-4D97-AF65-F5344CB8AC3E}">
        <p14:creationId xmlns:p14="http://schemas.microsoft.com/office/powerpoint/2010/main" xmlns="" val="2128591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99592" y="5481228"/>
            <a:ext cx="8046894" cy="27003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S"/>
          </a:p>
        </p:txBody>
      </p:sp>
      <p:sp>
        <p:nvSpPr>
          <p:cNvPr id="4" name="3 CuadroTexto"/>
          <p:cNvSpPr txBox="1"/>
          <p:nvPr/>
        </p:nvSpPr>
        <p:spPr>
          <a:xfrm>
            <a:off x="1439652" y="5427222"/>
            <a:ext cx="6426714" cy="369332"/>
          </a:xfrm>
          <a:prstGeom prst="rect">
            <a:avLst/>
          </a:prstGeom>
          <a:solidFill>
            <a:schemeClr val="bg1"/>
          </a:solidFill>
        </p:spPr>
        <p:txBody>
          <a:bodyPr wrap="square" rtlCol="0">
            <a:spAutoFit/>
          </a:bodyPr>
          <a:lstStyle/>
          <a:p>
            <a:endParaRPr lang="es-ES"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139" r="2256"/>
          <a:stretch/>
        </p:blipFill>
        <p:spPr bwMode="auto">
          <a:xfrm>
            <a:off x="1439652" y="2150281"/>
            <a:ext cx="6264696" cy="41950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arrodonit 1"/>
          <p:cNvSpPr/>
          <p:nvPr/>
        </p:nvSpPr>
        <p:spPr>
          <a:xfrm>
            <a:off x="2897838" y="2294874"/>
            <a:ext cx="4590000" cy="432048"/>
          </a:xfrm>
          <a:prstGeom prst="roundRect">
            <a:avLst/>
          </a:prstGeom>
          <a:solidFill>
            <a:srgbClr val="92D050">
              <a:alpha val="54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chemeClr val="tx1"/>
                </a:solidFill>
              </a:rPr>
              <a:t>ENVIRONMENT</a:t>
            </a:r>
            <a:endParaRPr lang="ca-ES" b="1" dirty="0">
              <a:solidFill>
                <a:schemeClr val="tx1"/>
              </a:solidFill>
            </a:endParaRPr>
          </a:p>
        </p:txBody>
      </p:sp>
      <p:sp>
        <p:nvSpPr>
          <p:cNvPr id="9" name="Rectangle arrodonit 5"/>
          <p:cNvSpPr/>
          <p:nvPr/>
        </p:nvSpPr>
        <p:spPr>
          <a:xfrm rot="5400000">
            <a:off x="3113862" y="3041472"/>
            <a:ext cx="1053000" cy="621000"/>
          </a:xfrm>
          <a:prstGeom prst="roundRect">
            <a:avLst/>
          </a:prstGeom>
          <a:solidFill>
            <a:srgbClr val="FFC000">
              <a:alpha val="5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_tradnl" b="1" dirty="0">
                <a:solidFill>
                  <a:schemeClr val="tx1"/>
                </a:solidFill>
              </a:rPr>
              <a:t>IT</a:t>
            </a:r>
            <a:endParaRPr lang="ca-ES" b="1" dirty="0">
              <a:solidFill>
                <a:schemeClr val="tx1"/>
              </a:solidFill>
            </a:endParaRPr>
          </a:p>
        </p:txBody>
      </p:sp>
      <p:sp>
        <p:nvSpPr>
          <p:cNvPr id="10" name="Rectangle arrodonit 7"/>
          <p:cNvSpPr/>
          <p:nvPr/>
        </p:nvSpPr>
        <p:spPr>
          <a:xfrm rot="5400000">
            <a:off x="3815940" y="3041472"/>
            <a:ext cx="1053000" cy="621000"/>
          </a:xfrm>
          <a:prstGeom prst="roundRect">
            <a:avLst/>
          </a:prstGeom>
          <a:solidFill>
            <a:schemeClr val="accent1">
              <a:alpha val="54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_tradnl" sz="1200" b="1" dirty="0">
                <a:solidFill>
                  <a:schemeClr val="tx1"/>
                </a:solidFill>
              </a:rPr>
              <a:t>WATER</a:t>
            </a:r>
            <a:endParaRPr lang="ca-ES" sz="1200" b="1" dirty="0">
              <a:solidFill>
                <a:schemeClr val="tx1"/>
              </a:solidFill>
            </a:endParaRPr>
          </a:p>
        </p:txBody>
      </p:sp>
      <p:sp>
        <p:nvSpPr>
          <p:cNvPr id="11" name="Rectangle arrodonit 8"/>
          <p:cNvSpPr/>
          <p:nvPr/>
        </p:nvSpPr>
        <p:spPr>
          <a:xfrm rot="5400000">
            <a:off x="5220096" y="3041472"/>
            <a:ext cx="1053000" cy="621000"/>
          </a:xfrm>
          <a:prstGeom prst="roundRect">
            <a:avLst/>
          </a:prstGeom>
          <a:solidFill>
            <a:schemeClr val="bg2">
              <a:lumMod val="50000"/>
              <a:alpha val="54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ca-ES" sz="900" b="1" dirty="0">
                <a:solidFill>
                  <a:schemeClr val="tx1"/>
                </a:solidFill>
              </a:rPr>
              <a:t>WASTE</a:t>
            </a:r>
          </a:p>
        </p:txBody>
      </p:sp>
      <p:sp>
        <p:nvSpPr>
          <p:cNvPr id="12" name="Rectangle arrodonit 9"/>
          <p:cNvSpPr/>
          <p:nvPr/>
        </p:nvSpPr>
        <p:spPr>
          <a:xfrm rot="5400000">
            <a:off x="4518018" y="3041472"/>
            <a:ext cx="1053000" cy="621000"/>
          </a:xfrm>
          <a:prstGeom prst="roundRect">
            <a:avLst/>
          </a:prstGeom>
          <a:solidFill>
            <a:srgbClr val="FFFF00">
              <a:alpha val="5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_tradnl" sz="900" b="1" dirty="0">
                <a:solidFill>
                  <a:schemeClr val="tx1"/>
                </a:solidFill>
              </a:rPr>
              <a:t>ENERGY</a:t>
            </a:r>
            <a:endParaRPr lang="ca-ES" sz="900" b="1" dirty="0">
              <a:solidFill>
                <a:schemeClr val="tx1"/>
              </a:solidFill>
            </a:endParaRPr>
          </a:p>
        </p:txBody>
      </p:sp>
      <p:sp>
        <p:nvSpPr>
          <p:cNvPr id="13" name="Rectangle arrodonit 12"/>
          <p:cNvSpPr/>
          <p:nvPr/>
        </p:nvSpPr>
        <p:spPr>
          <a:xfrm rot="5400000">
            <a:off x="5922174" y="3041472"/>
            <a:ext cx="1053000" cy="621000"/>
          </a:xfrm>
          <a:prstGeom prst="roundRect">
            <a:avLst/>
          </a:prstGeom>
          <a:solidFill>
            <a:schemeClr val="accent5">
              <a:lumMod val="60000"/>
              <a:lumOff val="40000"/>
              <a:alpha val="54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_tradnl" sz="825" b="1" dirty="0">
                <a:solidFill>
                  <a:schemeClr val="tx1"/>
                </a:solidFill>
              </a:rPr>
              <a:t>MOBILITY</a:t>
            </a:r>
            <a:endParaRPr lang="ca-ES" sz="825" b="1" dirty="0">
              <a:solidFill>
                <a:schemeClr val="tx1"/>
              </a:solidFill>
            </a:endParaRPr>
          </a:p>
        </p:txBody>
      </p:sp>
      <p:sp>
        <p:nvSpPr>
          <p:cNvPr id="14" name="Rectangle arrodonit 13"/>
          <p:cNvSpPr/>
          <p:nvPr/>
        </p:nvSpPr>
        <p:spPr>
          <a:xfrm rot="5400000">
            <a:off x="6624252" y="3041472"/>
            <a:ext cx="1053000" cy="621000"/>
          </a:xfrm>
          <a:prstGeom prst="roundRect">
            <a:avLst/>
          </a:prstGeom>
          <a:solidFill>
            <a:schemeClr val="accent3">
              <a:lumMod val="75000"/>
              <a:alpha val="54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_tradnl" sz="1050" b="1" dirty="0">
                <a:solidFill>
                  <a:schemeClr val="tx1"/>
                </a:solidFill>
              </a:rPr>
              <a:t>NATURE</a:t>
            </a:r>
            <a:endParaRPr lang="ca-ES" sz="1050" b="1" dirty="0">
              <a:solidFill>
                <a:schemeClr val="tx1"/>
              </a:solidFill>
            </a:endParaRPr>
          </a:p>
        </p:txBody>
      </p:sp>
      <p:sp>
        <p:nvSpPr>
          <p:cNvPr id="15" name="Rectangle arrodonit 14"/>
          <p:cNvSpPr/>
          <p:nvPr/>
        </p:nvSpPr>
        <p:spPr>
          <a:xfrm>
            <a:off x="2897814" y="3986514"/>
            <a:ext cx="4590510" cy="270000"/>
          </a:xfrm>
          <a:prstGeom prst="roundRect">
            <a:avLst/>
          </a:prstGeom>
          <a:solidFill>
            <a:schemeClr val="bg1">
              <a:lumMod val="65000"/>
              <a:alpha val="54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chemeClr val="tx1"/>
                </a:solidFill>
              </a:rPr>
              <a:t>CITY DIMENSION</a:t>
            </a:r>
            <a:endParaRPr lang="ca-ES" b="1" dirty="0">
              <a:solidFill>
                <a:schemeClr val="tx1"/>
              </a:solidFill>
            </a:endParaRPr>
          </a:p>
        </p:txBody>
      </p:sp>
      <p:sp>
        <p:nvSpPr>
          <p:cNvPr id="16" name="Rectangle arrodonit 15"/>
          <p:cNvSpPr/>
          <p:nvPr/>
        </p:nvSpPr>
        <p:spPr>
          <a:xfrm>
            <a:off x="2897814" y="4310550"/>
            <a:ext cx="4590510" cy="270000"/>
          </a:xfrm>
          <a:prstGeom prst="roundRect">
            <a:avLst/>
          </a:prstGeom>
          <a:solidFill>
            <a:schemeClr val="accent4">
              <a:lumMod val="75000"/>
              <a:alpha val="54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chemeClr val="tx1"/>
                </a:solidFill>
              </a:rPr>
              <a:t>PUBLIC SPACE PÚBLIC</a:t>
            </a:r>
            <a:endParaRPr lang="ca-ES" b="1" dirty="0">
              <a:solidFill>
                <a:schemeClr val="tx1"/>
              </a:solidFill>
            </a:endParaRPr>
          </a:p>
        </p:txBody>
      </p:sp>
      <p:sp>
        <p:nvSpPr>
          <p:cNvPr id="17" name="Rectangle arrodonit 16"/>
          <p:cNvSpPr/>
          <p:nvPr/>
        </p:nvSpPr>
        <p:spPr>
          <a:xfrm>
            <a:off x="2897814" y="4634586"/>
            <a:ext cx="4590510" cy="270000"/>
          </a:xfrm>
          <a:prstGeom prst="roundRect">
            <a:avLst/>
          </a:prstGeom>
          <a:solidFill>
            <a:srgbClr val="0070C0">
              <a:alpha val="54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chemeClr val="tx1"/>
                </a:solidFill>
              </a:rPr>
              <a:t>SERVICES</a:t>
            </a:r>
            <a:endParaRPr lang="ca-ES" b="1" dirty="0">
              <a:solidFill>
                <a:schemeClr val="tx1"/>
              </a:solidFill>
            </a:endParaRPr>
          </a:p>
        </p:txBody>
      </p:sp>
      <p:sp>
        <p:nvSpPr>
          <p:cNvPr id="18" name="Rectangle arrodonit 17"/>
          <p:cNvSpPr/>
          <p:nvPr/>
        </p:nvSpPr>
        <p:spPr>
          <a:xfrm>
            <a:off x="2897814" y="4958592"/>
            <a:ext cx="4590510" cy="432048"/>
          </a:xfrm>
          <a:prstGeom prst="roundRect">
            <a:avLst/>
          </a:prstGeom>
          <a:solidFill>
            <a:schemeClr val="accent2">
              <a:lumMod val="60000"/>
              <a:lumOff val="40000"/>
              <a:alpha val="54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chemeClr val="tx1"/>
                </a:solidFill>
              </a:rPr>
              <a:t>OPEN GOVERNMENT</a:t>
            </a:r>
            <a:endParaRPr lang="ca-ES" b="1" dirty="0">
              <a:solidFill>
                <a:schemeClr val="tx1"/>
              </a:solidFill>
            </a:endParaRPr>
          </a:p>
        </p:txBody>
      </p:sp>
      <p:sp>
        <p:nvSpPr>
          <p:cNvPr id="19" name="Rectangle arrodonit 18"/>
          <p:cNvSpPr/>
          <p:nvPr/>
        </p:nvSpPr>
        <p:spPr>
          <a:xfrm>
            <a:off x="2897814" y="5444646"/>
            <a:ext cx="4590510" cy="432048"/>
          </a:xfrm>
          <a:prstGeom prst="roundRect">
            <a:avLst/>
          </a:prstGeom>
          <a:solidFill>
            <a:schemeClr val="accent6">
              <a:lumMod val="75000"/>
              <a:alpha val="54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solidFill>
                  <a:schemeClr val="tx1"/>
                </a:solidFill>
              </a:rPr>
              <a:t>INFORMATION</a:t>
            </a:r>
            <a:endParaRPr lang="ca-ES" b="1" dirty="0">
              <a:solidFill>
                <a:schemeClr val="tx1"/>
              </a:solidFill>
            </a:endParaRPr>
          </a:p>
        </p:txBody>
      </p:sp>
      <p:sp>
        <p:nvSpPr>
          <p:cNvPr id="20" name="Rectángulo 19">
            <a:extLst>
              <a:ext uri="{FF2B5EF4-FFF2-40B4-BE49-F238E27FC236}">
                <a16:creationId xmlns:a16="http://schemas.microsoft.com/office/drawing/2014/main" xmlns="" id="{9562B1E9-34BA-4FC5-B095-639996382521}"/>
              </a:ext>
            </a:extLst>
          </p:cNvPr>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21" name="Rectángulo 5">
            <a:extLst>
              <a:ext uri="{FF2B5EF4-FFF2-40B4-BE49-F238E27FC236}">
                <a16:creationId xmlns:a16="http://schemas.microsoft.com/office/drawing/2014/main" xmlns="" id="{A2A0CE93-00B5-4A3F-BDD2-0296078BA8C9}"/>
              </a:ext>
            </a:extLst>
          </p:cNvPr>
          <p:cNvSpPr>
            <a:spLocks noChangeArrowheads="1"/>
          </p:cNvSpPr>
          <p:nvPr/>
        </p:nvSpPr>
        <p:spPr bwMode="auto">
          <a:xfrm>
            <a:off x="347663" y="284163"/>
            <a:ext cx="7481535"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3.3.- DEMAND: PUBLIC CHALLENGES</a:t>
            </a:r>
          </a:p>
        </p:txBody>
      </p:sp>
    </p:spTree>
    <p:extLst>
      <p:ext uri="{BB962C8B-B14F-4D97-AF65-F5344CB8AC3E}">
        <p14:creationId xmlns:p14="http://schemas.microsoft.com/office/powerpoint/2010/main" xmlns="" val="58188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11267" name="Rectángulo 5"/>
          <p:cNvSpPr>
            <a:spLocks noChangeArrowheads="1"/>
          </p:cNvSpPr>
          <p:nvPr/>
        </p:nvSpPr>
        <p:spPr bwMode="auto">
          <a:xfrm>
            <a:off x="347663" y="284163"/>
            <a:ext cx="7212359"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3.4.- ROLES IN THE PATH TO GROW</a:t>
            </a:r>
          </a:p>
        </p:txBody>
      </p:sp>
      <p:pic>
        <p:nvPicPr>
          <p:cNvPr id="20" name="Picture 8"/>
          <p:cNvPicPr>
            <a:picLocks noChangeAspect="1" noChangeArrowheads="1"/>
          </p:cNvPicPr>
          <p:nvPr/>
        </p:nvPicPr>
        <p:blipFill>
          <a:blip r:embed="rId3" cstate="print"/>
          <a:srcRect/>
          <a:stretch>
            <a:fillRect/>
          </a:stretch>
        </p:blipFill>
        <p:spPr bwMode="auto">
          <a:xfrm>
            <a:off x="971600" y="2058144"/>
            <a:ext cx="6886888" cy="4755232"/>
          </a:xfrm>
          <a:prstGeom prst="rect">
            <a:avLst/>
          </a:prstGeom>
          <a:noFill/>
          <a:ln w="9525">
            <a:noFill/>
            <a:miter lim="800000"/>
            <a:headEnd/>
            <a:tailEnd/>
          </a:ln>
        </p:spPr>
      </p:pic>
      <p:sp>
        <p:nvSpPr>
          <p:cNvPr id="21" name="23 Rectángulo"/>
          <p:cNvSpPr/>
          <p:nvPr/>
        </p:nvSpPr>
        <p:spPr>
          <a:xfrm>
            <a:off x="406400" y="5978203"/>
            <a:ext cx="273050" cy="1095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sz="2400"/>
          </a:p>
        </p:txBody>
      </p:sp>
      <p:sp>
        <p:nvSpPr>
          <p:cNvPr id="22" name="24 Rectángulo"/>
          <p:cNvSpPr/>
          <p:nvPr/>
        </p:nvSpPr>
        <p:spPr>
          <a:xfrm>
            <a:off x="406400" y="6254428"/>
            <a:ext cx="273050" cy="107950"/>
          </a:xfrm>
          <a:prstGeom prst="rect">
            <a:avLst/>
          </a:prstGeom>
          <a:solidFill>
            <a:srgbClr val="7030A0"/>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ca-ES" sz="2400"/>
          </a:p>
        </p:txBody>
      </p:sp>
      <p:sp>
        <p:nvSpPr>
          <p:cNvPr id="23" name="25 Rectángulo"/>
          <p:cNvSpPr/>
          <p:nvPr/>
        </p:nvSpPr>
        <p:spPr>
          <a:xfrm>
            <a:off x="406400" y="6527478"/>
            <a:ext cx="273050" cy="103187"/>
          </a:xfrm>
          <a:prstGeom prst="rect">
            <a:avLst/>
          </a:prstGeom>
          <a:solidFill>
            <a:schemeClr val="accent5">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ca-ES" sz="2400"/>
          </a:p>
        </p:txBody>
      </p:sp>
      <p:sp>
        <p:nvSpPr>
          <p:cNvPr id="24" name="25 CuadroTexto"/>
          <p:cNvSpPr txBox="1">
            <a:spLocks noChangeArrowheads="1"/>
          </p:cNvSpPr>
          <p:nvPr/>
        </p:nvSpPr>
        <p:spPr bwMode="auto">
          <a:xfrm>
            <a:off x="762000" y="5922640"/>
            <a:ext cx="914400" cy="265113"/>
          </a:xfrm>
          <a:prstGeom prst="rect">
            <a:avLst/>
          </a:prstGeom>
          <a:noFill/>
          <a:ln w="9525">
            <a:noFill/>
            <a:miter lim="800000"/>
            <a:headEnd/>
            <a:tailEnd/>
          </a:ln>
        </p:spPr>
        <p:txBody>
          <a:bodyPr>
            <a:spAutoFit/>
          </a:bodyPr>
          <a:lstStyle/>
          <a:p>
            <a:r>
              <a:rPr lang="en-US" sz="1000">
                <a:latin typeface="Arial Unicode MS" pitchFamily="34" charset="-128"/>
                <a:cs typeface="Arial" pitchFamily="34" charset="0"/>
              </a:rPr>
              <a:t>University</a:t>
            </a:r>
            <a:endParaRPr lang="en-US" sz="1200">
              <a:latin typeface="Arial Unicode MS" pitchFamily="34" charset="-128"/>
              <a:cs typeface="Arial" pitchFamily="34" charset="0"/>
            </a:endParaRPr>
          </a:p>
        </p:txBody>
      </p:sp>
      <p:sp>
        <p:nvSpPr>
          <p:cNvPr id="25" name="25 CuadroTexto"/>
          <p:cNvSpPr txBox="1">
            <a:spLocks noChangeArrowheads="1"/>
          </p:cNvSpPr>
          <p:nvPr/>
        </p:nvSpPr>
        <p:spPr bwMode="auto">
          <a:xfrm>
            <a:off x="762000" y="6189340"/>
            <a:ext cx="914400" cy="265113"/>
          </a:xfrm>
          <a:prstGeom prst="rect">
            <a:avLst/>
          </a:prstGeom>
          <a:noFill/>
          <a:ln w="9525">
            <a:noFill/>
            <a:miter lim="800000"/>
            <a:headEnd/>
            <a:tailEnd/>
          </a:ln>
        </p:spPr>
        <p:txBody>
          <a:bodyPr>
            <a:spAutoFit/>
          </a:bodyPr>
          <a:lstStyle/>
          <a:p>
            <a:r>
              <a:rPr lang="en-US" sz="1000">
                <a:latin typeface="Arial Unicode MS" pitchFamily="34" charset="-128"/>
                <a:cs typeface="Arial" pitchFamily="34" charset="0"/>
              </a:rPr>
              <a:t>Industry</a:t>
            </a:r>
            <a:endParaRPr lang="en-US" sz="1200">
              <a:latin typeface="Arial Unicode MS" pitchFamily="34" charset="-128"/>
              <a:cs typeface="Arial" pitchFamily="34" charset="0"/>
            </a:endParaRPr>
          </a:p>
        </p:txBody>
      </p:sp>
      <p:sp>
        <p:nvSpPr>
          <p:cNvPr id="26" name="25 CuadroTexto"/>
          <p:cNvSpPr txBox="1">
            <a:spLocks noChangeArrowheads="1"/>
          </p:cNvSpPr>
          <p:nvPr/>
        </p:nvSpPr>
        <p:spPr bwMode="auto">
          <a:xfrm>
            <a:off x="762000" y="6456040"/>
            <a:ext cx="1066800" cy="265113"/>
          </a:xfrm>
          <a:prstGeom prst="rect">
            <a:avLst/>
          </a:prstGeom>
          <a:noFill/>
          <a:ln w="9525">
            <a:noFill/>
            <a:miter lim="800000"/>
            <a:headEnd/>
            <a:tailEnd/>
          </a:ln>
        </p:spPr>
        <p:txBody>
          <a:bodyPr>
            <a:spAutoFit/>
          </a:bodyPr>
          <a:lstStyle/>
          <a:p>
            <a:r>
              <a:rPr lang="en-US" sz="1000">
                <a:latin typeface="Arial Unicode MS" pitchFamily="34" charset="-128"/>
                <a:cs typeface="Arial" pitchFamily="34" charset="0"/>
              </a:rPr>
              <a:t>Government</a:t>
            </a:r>
            <a:endParaRPr lang="en-US" sz="1200">
              <a:latin typeface="Arial Unicode MS" pitchFamily="34" charset="-128"/>
              <a:cs typeface="Arial" pitchFamily="34" charset="0"/>
            </a:endParaRPr>
          </a:p>
        </p:txBody>
      </p:sp>
      <p:grpSp>
        <p:nvGrpSpPr>
          <p:cNvPr id="27" name="Group 34"/>
          <p:cNvGrpSpPr>
            <a:grpSpLocks/>
          </p:cNvGrpSpPr>
          <p:nvPr/>
        </p:nvGrpSpPr>
        <p:grpSpPr bwMode="auto">
          <a:xfrm>
            <a:off x="2057400" y="1635299"/>
            <a:ext cx="5321300" cy="3017837"/>
            <a:chOff x="1296" y="785"/>
            <a:chExt cx="3352" cy="1901"/>
          </a:xfrm>
        </p:grpSpPr>
        <p:grpSp>
          <p:nvGrpSpPr>
            <p:cNvPr id="28" name="Group 9"/>
            <p:cNvGrpSpPr>
              <a:grpSpLocks/>
            </p:cNvGrpSpPr>
            <p:nvPr/>
          </p:nvGrpSpPr>
          <p:grpSpPr bwMode="auto">
            <a:xfrm>
              <a:off x="2161" y="2211"/>
              <a:ext cx="498" cy="475"/>
              <a:chOff x="900" y="1755"/>
              <a:chExt cx="900" cy="855"/>
            </a:xfrm>
          </p:grpSpPr>
          <p:sp>
            <p:nvSpPr>
              <p:cNvPr id="41" name="20 Elipse"/>
              <p:cNvSpPr>
                <a:spLocks noChangeArrowheads="1"/>
              </p:cNvSpPr>
              <p:nvPr/>
            </p:nvSpPr>
            <p:spPr bwMode="auto">
              <a:xfrm>
                <a:off x="900" y="1890"/>
                <a:ext cx="584" cy="495"/>
              </a:xfrm>
              <a:prstGeom prst="ellipse">
                <a:avLst/>
              </a:prstGeom>
              <a:solidFill>
                <a:srgbClr val="FFFFFF">
                  <a:alpha val="50000"/>
                </a:srgbClr>
              </a:solidFill>
              <a:ln w="25400" algn="ctr">
                <a:solidFill>
                  <a:srgbClr val="BCBCBC"/>
                </a:solidFill>
                <a:round/>
                <a:headEnd/>
                <a:tailEnd/>
              </a:ln>
            </p:spPr>
            <p:txBody>
              <a:bodyPr anchor="ctr"/>
              <a:lstStyle/>
              <a:p>
                <a:pPr algn="ctr">
                  <a:defRPr/>
                </a:pPr>
                <a:endParaRPr lang="ca-ES" sz="2400">
                  <a:solidFill>
                    <a:schemeClr val="lt1"/>
                  </a:solidFill>
                  <a:latin typeface="+mn-lt"/>
                </a:endParaRPr>
              </a:p>
            </p:txBody>
          </p:sp>
          <p:sp>
            <p:nvSpPr>
              <p:cNvPr id="42" name="21 Elipse"/>
              <p:cNvSpPr>
                <a:spLocks noChangeArrowheads="1"/>
              </p:cNvSpPr>
              <p:nvPr/>
            </p:nvSpPr>
            <p:spPr bwMode="auto">
              <a:xfrm>
                <a:off x="1214" y="2115"/>
                <a:ext cx="584" cy="495"/>
              </a:xfrm>
              <a:prstGeom prst="ellipse">
                <a:avLst/>
              </a:prstGeom>
              <a:solidFill>
                <a:schemeClr val="accent1">
                  <a:alpha val="50000"/>
                </a:schemeClr>
              </a:solidFill>
              <a:ln w="25400" algn="ctr">
                <a:solidFill>
                  <a:srgbClr val="89A4A7"/>
                </a:solidFill>
                <a:round/>
                <a:headEnd/>
                <a:tailEnd/>
              </a:ln>
            </p:spPr>
            <p:txBody>
              <a:bodyPr anchor="ctr"/>
              <a:lstStyle/>
              <a:p>
                <a:pPr algn="ctr">
                  <a:defRPr/>
                </a:pPr>
                <a:endParaRPr lang="ca-ES" sz="2400">
                  <a:solidFill>
                    <a:schemeClr val="lt1"/>
                  </a:solidFill>
                  <a:latin typeface="+mn-lt"/>
                </a:endParaRPr>
              </a:p>
            </p:txBody>
          </p:sp>
          <p:sp>
            <p:nvSpPr>
              <p:cNvPr id="43" name="22 Elipse"/>
              <p:cNvSpPr>
                <a:spLocks noChangeArrowheads="1"/>
              </p:cNvSpPr>
              <p:nvPr/>
            </p:nvSpPr>
            <p:spPr bwMode="auto">
              <a:xfrm>
                <a:off x="1169" y="1755"/>
                <a:ext cx="586" cy="495"/>
              </a:xfrm>
              <a:prstGeom prst="ellipse">
                <a:avLst/>
              </a:prstGeom>
              <a:solidFill>
                <a:srgbClr val="2D2D8A">
                  <a:alpha val="50000"/>
                </a:srgbClr>
              </a:solidFill>
              <a:ln w="25400" algn="ctr">
                <a:solidFill>
                  <a:srgbClr val="1E1E64"/>
                </a:solidFill>
                <a:round/>
                <a:headEnd/>
                <a:tailEnd/>
              </a:ln>
            </p:spPr>
            <p:txBody>
              <a:bodyPr anchor="ctr"/>
              <a:lstStyle/>
              <a:p>
                <a:pPr algn="ctr">
                  <a:defRPr/>
                </a:pPr>
                <a:endParaRPr lang="ca-ES" sz="2400">
                  <a:solidFill>
                    <a:schemeClr val="lt1"/>
                  </a:solidFill>
                  <a:latin typeface="+mn-lt"/>
                </a:endParaRPr>
              </a:p>
            </p:txBody>
          </p:sp>
        </p:grpSp>
        <p:grpSp>
          <p:nvGrpSpPr>
            <p:cNvPr id="29" name="Group 13"/>
            <p:cNvGrpSpPr>
              <a:grpSpLocks/>
            </p:cNvGrpSpPr>
            <p:nvPr/>
          </p:nvGrpSpPr>
          <p:grpSpPr bwMode="auto">
            <a:xfrm>
              <a:off x="1296" y="1488"/>
              <a:ext cx="527" cy="404"/>
              <a:chOff x="540" y="2915"/>
              <a:chExt cx="900" cy="720"/>
            </a:xfrm>
          </p:grpSpPr>
          <p:sp>
            <p:nvSpPr>
              <p:cNvPr id="38" name="17 Elipse"/>
              <p:cNvSpPr>
                <a:spLocks noChangeArrowheads="1"/>
              </p:cNvSpPr>
              <p:nvPr/>
            </p:nvSpPr>
            <p:spPr bwMode="auto">
              <a:xfrm>
                <a:off x="540" y="2915"/>
                <a:ext cx="586" cy="495"/>
              </a:xfrm>
              <a:prstGeom prst="ellipse">
                <a:avLst/>
              </a:prstGeom>
              <a:solidFill>
                <a:srgbClr val="FFFFFF">
                  <a:alpha val="50000"/>
                </a:srgbClr>
              </a:solidFill>
              <a:ln w="25400" algn="ctr">
                <a:solidFill>
                  <a:srgbClr val="BCBCBC"/>
                </a:solidFill>
                <a:round/>
                <a:headEnd/>
                <a:tailEnd/>
              </a:ln>
            </p:spPr>
            <p:txBody>
              <a:bodyPr anchor="ctr"/>
              <a:lstStyle/>
              <a:p>
                <a:pPr algn="ctr">
                  <a:defRPr/>
                </a:pPr>
                <a:endParaRPr lang="ca-ES" sz="2400">
                  <a:solidFill>
                    <a:schemeClr val="lt1"/>
                  </a:solidFill>
                  <a:latin typeface="+mn-lt"/>
                </a:endParaRPr>
              </a:p>
            </p:txBody>
          </p:sp>
          <p:sp>
            <p:nvSpPr>
              <p:cNvPr id="39" name="18 Elipse"/>
              <p:cNvSpPr>
                <a:spLocks noChangeArrowheads="1"/>
              </p:cNvSpPr>
              <p:nvPr/>
            </p:nvSpPr>
            <p:spPr bwMode="auto">
              <a:xfrm>
                <a:off x="854" y="3140"/>
                <a:ext cx="586" cy="495"/>
              </a:xfrm>
              <a:prstGeom prst="ellipse">
                <a:avLst/>
              </a:prstGeom>
              <a:solidFill>
                <a:schemeClr val="accent1">
                  <a:alpha val="50000"/>
                </a:schemeClr>
              </a:solidFill>
              <a:ln w="25400" algn="ctr">
                <a:solidFill>
                  <a:srgbClr val="89A4A7"/>
                </a:solidFill>
                <a:round/>
                <a:headEnd/>
                <a:tailEnd/>
              </a:ln>
            </p:spPr>
            <p:txBody>
              <a:bodyPr anchor="ctr"/>
              <a:lstStyle/>
              <a:p>
                <a:pPr algn="ctr">
                  <a:defRPr/>
                </a:pPr>
                <a:endParaRPr lang="ca-ES" sz="2400">
                  <a:solidFill>
                    <a:schemeClr val="lt1"/>
                  </a:solidFill>
                  <a:latin typeface="+mn-lt"/>
                </a:endParaRPr>
              </a:p>
            </p:txBody>
          </p:sp>
          <p:sp>
            <p:nvSpPr>
              <p:cNvPr id="40" name="19 Elipse"/>
              <p:cNvSpPr>
                <a:spLocks noChangeArrowheads="1"/>
              </p:cNvSpPr>
              <p:nvPr/>
            </p:nvSpPr>
            <p:spPr bwMode="auto">
              <a:xfrm>
                <a:off x="991" y="2960"/>
                <a:ext cx="307" cy="323"/>
              </a:xfrm>
              <a:prstGeom prst="ellipse">
                <a:avLst/>
              </a:prstGeom>
              <a:solidFill>
                <a:srgbClr val="2D2D8A">
                  <a:alpha val="50000"/>
                </a:srgbClr>
              </a:solidFill>
              <a:ln w="25400" algn="ctr">
                <a:solidFill>
                  <a:srgbClr val="1E1E64"/>
                </a:solidFill>
                <a:round/>
                <a:headEnd/>
                <a:tailEnd/>
              </a:ln>
            </p:spPr>
            <p:txBody>
              <a:bodyPr anchor="ctr"/>
              <a:lstStyle/>
              <a:p>
                <a:pPr algn="ctr">
                  <a:defRPr/>
                </a:pPr>
                <a:endParaRPr lang="ca-ES" sz="2400">
                  <a:solidFill>
                    <a:schemeClr val="lt1"/>
                  </a:solidFill>
                  <a:latin typeface="+mn-lt"/>
                </a:endParaRPr>
              </a:p>
            </p:txBody>
          </p:sp>
        </p:grpSp>
        <p:grpSp>
          <p:nvGrpSpPr>
            <p:cNvPr id="30" name="Group 17"/>
            <p:cNvGrpSpPr>
              <a:grpSpLocks/>
            </p:cNvGrpSpPr>
            <p:nvPr/>
          </p:nvGrpSpPr>
          <p:grpSpPr bwMode="auto">
            <a:xfrm>
              <a:off x="4052" y="785"/>
              <a:ext cx="596" cy="523"/>
              <a:chOff x="3375" y="1655"/>
              <a:chExt cx="720" cy="585"/>
            </a:xfrm>
          </p:grpSpPr>
          <p:sp>
            <p:nvSpPr>
              <p:cNvPr id="35" name="19 Elipse"/>
              <p:cNvSpPr>
                <a:spLocks noChangeArrowheads="1"/>
              </p:cNvSpPr>
              <p:nvPr/>
            </p:nvSpPr>
            <p:spPr bwMode="auto">
              <a:xfrm>
                <a:off x="3375" y="1925"/>
                <a:ext cx="361" cy="226"/>
              </a:xfrm>
              <a:prstGeom prst="ellipse">
                <a:avLst/>
              </a:prstGeom>
              <a:solidFill>
                <a:srgbClr val="FFFFFF">
                  <a:alpha val="50000"/>
                </a:srgbClr>
              </a:solidFill>
              <a:ln w="25400" algn="ctr">
                <a:solidFill>
                  <a:srgbClr val="BCBCBC"/>
                </a:solidFill>
                <a:round/>
                <a:headEnd/>
                <a:tailEnd/>
              </a:ln>
            </p:spPr>
            <p:txBody>
              <a:bodyPr anchor="ctr"/>
              <a:lstStyle/>
              <a:p>
                <a:pPr algn="ctr">
                  <a:defRPr/>
                </a:pPr>
                <a:endParaRPr lang="ca-ES" sz="2400">
                  <a:solidFill>
                    <a:schemeClr val="lt1"/>
                  </a:solidFill>
                  <a:latin typeface="+mn-lt"/>
                </a:endParaRPr>
              </a:p>
            </p:txBody>
          </p:sp>
          <p:sp>
            <p:nvSpPr>
              <p:cNvPr id="36" name="20 Elipse"/>
              <p:cNvSpPr>
                <a:spLocks noChangeArrowheads="1"/>
              </p:cNvSpPr>
              <p:nvPr/>
            </p:nvSpPr>
            <p:spPr bwMode="auto">
              <a:xfrm>
                <a:off x="3600" y="2015"/>
                <a:ext cx="406" cy="225"/>
              </a:xfrm>
              <a:prstGeom prst="ellipse">
                <a:avLst/>
              </a:prstGeom>
              <a:solidFill>
                <a:schemeClr val="accent1">
                  <a:alpha val="50000"/>
                </a:schemeClr>
              </a:solidFill>
              <a:ln w="25400" algn="ctr">
                <a:solidFill>
                  <a:srgbClr val="89A4A7"/>
                </a:solidFill>
                <a:round/>
                <a:headEnd/>
                <a:tailEnd/>
              </a:ln>
            </p:spPr>
            <p:txBody>
              <a:bodyPr anchor="ctr"/>
              <a:lstStyle/>
              <a:p>
                <a:pPr algn="ctr">
                  <a:defRPr/>
                </a:pPr>
                <a:endParaRPr lang="ca-ES" sz="2400">
                  <a:solidFill>
                    <a:schemeClr val="lt1"/>
                  </a:solidFill>
                  <a:latin typeface="+mn-lt"/>
                </a:endParaRPr>
              </a:p>
            </p:txBody>
          </p:sp>
          <p:sp>
            <p:nvSpPr>
              <p:cNvPr id="37" name="21 Elipse"/>
              <p:cNvSpPr>
                <a:spLocks noChangeArrowheads="1"/>
              </p:cNvSpPr>
              <p:nvPr/>
            </p:nvSpPr>
            <p:spPr bwMode="auto">
              <a:xfrm>
                <a:off x="3509" y="1655"/>
                <a:ext cx="586" cy="496"/>
              </a:xfrm>
              <a:prstGeom prst="ellipse">
                <a:avLst/>
              </a:prstGeom>
              <a:solidFill>
                <a:srgbClr val="2D2D8A">
                  <a:alpha val="50000"/>
                </a:srgbClr>
              </a:solidFill>
              <a:ln w="25400" algn="ctr">
                <a:solidFill>
                  <a:srgbClr val="1E1E64"/>
                </a:solidFill>
                <a:round/>
                <a:headEnd/>
                <a:tailEnd/>
              </a:ln>
            </p:spPr>
            <p:txBody>
              <a:bodyPr anchor="ctr"/>
              <a:lstStyle/>
              <a:p>
                <a:pPr algn="ctr">
                  <a:defRPr/>
                </a:pPr>
                <a:endParaRPr lang="ca-ES" sz="2400">
                  <a:solidFill>
                    <a:schemeClr val="lt1"/>
                  </a:solidFill>
                  <a:latin typeface="+mn-lt"/>
                </a:endParaRPr>
              </a:p>
            </p:txBody>
          </p:sp>
        </p:grpSp>
        <p:grpSp>
          <p:nvGrpSpPr>
            <p:cNvPr id="31" name="Group 21"/>
            <p:cNvGrpSpPr>
              <a:grpSpLocks/>
            </p:cNvGrpSpPr>
            <p:nvPr/>
          </p:nvGrpSpPr>
          <p:grpSpPr bwMode="auto">
            <a:xfrm>
              <a:off x="3157" y="1450"/>
              <a:ext cx="498" cy="428"/>
              <a:chOff x="3375" y="1655"/>
              <a:chExt cx="720" cy="585"/>
            </a:xfrm>
          </p:grpSpPr>
          <p:sp>
            <p:nvSpPr>
              <p:cNvPr id="32" name="11 Elipse"/>
              <p:cNvSpPr>
                <a:spLocks noChangeArrowheads="1"/>
              </p:cNvSpPr>
              <p:nvPr/>
            </p:nvSpPr>
            <p:spPr bwMode="auto">
              <a:xfrm>
                <a:off x="3375" y="1924"/>
                <a:ext cx="360" cy="226"/>
              </a:xfrm>
              <a:prstGeom prst="ellipse">
                <a:avLst/>
              </a:prstGeom>
              <a:solidFill>
                <a:srgbClr val="FFFFFF">
                  <a:alpha val="50000"/>
                </a:srgbClr>
              </a:solidFill>
              <a:ln w="25400" algn="ctr">
                <a:solidFill>
                  <a:srgbClr val="BCBCBC"/>
                </a:solidFill>
                <a:round/>
                <a:headEnd/>
                <a:tailEnd/>
              </a:ln>
            </p:spPr>
            <p:txBody>
              <a:bodyPr anchor="ctr"/>
              <a:lstStyle/>
              <a:p>
                <a:pPr algn="ctr">
                  <a:defRPr/>
                </a:pPr>
                <a:endParaRPr lang="ca-ES" sz="2400">
                  <a:solidFill>
                    <a:schemeClr val="lt1"/>
                  </a:solidFill>
                  <a:latin typeface="+mn-lt"/>
                </a:endParaRPr>
              </a:p>
            </p:txBody>
          </p:sp>
          <p:sp>
            <p:nvSpPr>
              <p:cNvPr id="33" name="12 Elipse"/>
              <p:cNvSpPr>
                <a:spLocks noChangeArrowheads="1"/>
              </p:cNvSpPr>
              <p:nvPr/>
            </p:nvSpPr>
            <p:spPr bwMode="auto">
              <a:xfrm>
                <a:off x="3601" y="2014"/>
                <a:ext cx="405" cy="224"/>
              </a:xfrm>
              <a:prstGeom prst="ellipse">
                <a:avLst/>
              </a:prstGeom>
              <a:solidFill>
                <a:schemeClr val="accent1">
                  <a:alpha val="50000"/>
                </a:schemeClr>
              </a:solidFill>
              <a:ln w="25400" algn="ctr">
                <a:solidFill>
                  <a:srgbClr val="89A4A7"/>
                </a:solidFill>
                <a:round/>
                <a:headEnd/>
                <a:tailEnd/>
              </a:ln>
            </p:spPr>
            <p:txBody>
              <a:bodyPr anchor="ctr"/>
              <a:lstStyle/>
              <a:p>
                <a:pPr algn="ctr">
                  <a:defRPr/>
                </a:pPr>
                <a:endParaRPr lang="ca-ES" sz="2400">
                  <a:solidFill>
                    <a:schemeClr val="lt1"/>
                  </a:solidFill>
                  <a:latin typeface="+mn-lt"/>
                </a:endParaRPr>
              </a:p>
            </p:txBody>
          </p:sp>
          <p:sp>
            <p:nvSpPr>
              <p:cNvPr id="34" name="13 Elipse"/>
              <p:cNvSpPr>
                <a:spLocks noChangeArrowheads="1"/>
              </p:cNvSpPr>
              <p:nvPr/>
            </p:nvSpPr>
            <p:spPr bwMode="auto">
              <a:xfrm>
                <a:off x="3511" y="1655"/>
                <a:ext cx="584" cy="495"/>
              </a:xfrm>
              <a:prstGeom prst="ellipse">
                <a:avLst/>
              </a:prstGeom>
              <a:solidFill>
                <a:srgbClr val="2D2D8A">
                  <a:alpha val="50000"/>
                </a:srgbClr>
              </a:solidFill>
              <a:ln w="25400" algn="ctr">
                <a:solidFill>
                  <a:srgbClr val="1E1E64"/>
                </a:solidFill>
                <a:round/>
                <a:headEnd/>
                <a:tailEnd/>
              </a:ln>
            </p:spPr>
            <p:txBody>
              <a:bodyPr anchor="ctr"/>
              <a:lstStyle/>
              <a:p>
                <a:pPr algn="ctr">
                  <a:defRPr/>
                </a:pPr>
                <a:endParaRPr lang="ca-ES" sz="2400">
                  <a:solidFill>
                    <a:schemeClr val="lt1"/>
                  </a:solidFill>
                  <a:latin typeface="+mn-lt"/>
                </a:endParaRPr>
              </a:p>
            </p:txBody>
          </p:sp>
        </p:grpSp>
      </p:grpSp>
      <p:sp>
        <p:nvSpPr>
          <p:cNvPr id="44" name="Text Box 3"/>
          <p:cNvSpPr txBox="1">
            <a:spLocks noChangeArrowheads="1"/>
          </p:cNvSpPr>
          <p:nvPr/>
        </p:nvSpPr>
        <p:spPr bwMode="auto">
          <a:xfrm>
            <a:off x="3581400" y="6456040"/>
            <a:ext cx="4800600" cy="265113"/>
          </a:xfrm>
          <a:prstGeom prst="rect">
            <a:avLst/>
          </a:prstGeom>
          <a:noFill/>
          <a:ln w="9525" algn="ctr">
            <a:noFill/>
            <a:miter lim="800000"/>
            <a:headEnd/>
            <a:tailEnd/>
          </a:ln>
        </p:spPr>
        <p:txBody>
          <a:bodyPr>
            <a:spAutoFit/>
          </a:bodyPr>
          <a:lstStyle/>
          <a:p>
            <a:pPr algn="ctr" eaLnBrk="0" hangingPunct="0">
              <a:spcBef>
                <a:spcPct val="50000"/>
              </a:spcBef>
            </a:pPr>
            <a:r>
              <a:rPr lang="es-ES" sz="1000" dirty="0" err="1">
                <a:latin typeface="Arial Unicode MS" pitchFamily="34" charset="-128"/>
              </a:rPr>
              <a:t>Source</a:t>
            </a:r>
            <a:r>
              <a:rPr lang="es-ES" sz="1000" dirty="0">
                <a:latin typeface="Arial Unicode MS" pitchFamily="34" charset="-128"/>
              </a:rPr>
              <a:t>: Henry Etzkowitz, Francesc Solé Parellada &amp; Josep Piqué. 2007.</a:t>
            </a:r>
          </a:p>
        </p:txBody>
      </p:sp>
    </p:spTree>
    <p:extLst>
      <p:ext uri="{BB962C8B-B14F-4D97-AF65-F5344CB8AC3E}">
        <p14:creationId xmlns:p14="http://schemas.microsoft.com/office/powerpoint/2010/main" xmlns="" val="179384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500"/>
                                        <p:tgtEl>
                                          <p:spTgt spid="27"/>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20483" name="Rectángulo 5"/>
          <p:cNvSpPr>
            <a:spLocks noChangeArrowheads="1"/>
          </p:cNvSpPr>
          <p:nvPr/>
        </p:nvSpPr>
        <p:spPr bwMode="auto">
          <a:xfrm>
            <a:off x="347663" y="284163"/>
            <a:ext cx="5726248"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3.5.- </a:t>
            </a:r>
            <a:r>
              <a:rPr lang="es-ES" altLang="es-ES" sz="3200" dirty="0">
                <a:solidFill>
                  <a:srgbClr val="009B3A"/>
                </a:solidFill>
                <a:latin typeface="HelveticaNeueLT Std UltLt"/>
                <a:cs typeface="Browallia New" pitchFamily="34" charset="-34"/>
              </a:rPr>
              <a:t>PUBLIC LAB: PROCESS</a:t>
            </a:r>
            <a:endParaRPr lang="en-US" altLang="es-ES" sz="3200" dirty="0">
              <a:solidFill>
                <a:srgbClr val="009B3A"/>
              </a:solidFill>
              <a:latin typeface="HelveticaNeueLT Std UltLt"/>
              <a:cs typeface="Browallia New" pitchFamily="34" charset="-34"/>
            </a:endParaRPr>
          </a:p>
        </p:txBody>
      </p:sp>
      <p:sp>
        <p:nvSpPr>
          <p:cNvPr id="34" name="Freeform 6">
            <a:extLst>
              <a:ext uri="{FF2B5EF4-FFF2-40B4-BE49-F238E27FC236}">
                <a16:creationId xmlns:a16="http://schemas.microsoft.com/office/drawing/2014/main" xmlns="" id="{DC88E513-68B5-44A3-A922-BD14D08133AA}"/>
              </a:ext>
            </a:extLst>
          </p:cNvPr>
          <p:cNvSpPr>
            <a:spLocks/>
          </p:cNvSpPr>
          <p:nvPr/>
        </p:nvSpPr>
        <p:spPr bwMode="auto">
          <a:xfrm>
            <a:off x="3116060" y="2079404"/>
            <a:ext cx="5040312" cy="6350"/>
          </a:xfrm>
          <a:custGeom>
            <a:avLst/>
            <a:gdLst>
              <a:gd name="T0" fmla="*/ 2147483647 w 1104"/>
              <a:gd name="T1" fmla="*/ 2147483647 h 3"/>
              <a:gd name="T2" fmla="*/ 0 w 1104"/>
              <a:gd name="T3" fmla="*/ 0 h 3"/>
              <a:gd name="T4" fmla="*/ 0 60000 65536"/>
              <a:gd name="T5" fmla="*/ 0 60000 65536"/>
              <a:gd name="T6" fmla="*/ 0 w 1104"/>
              <a:gd name="T7" fmla="*/ 0 h 3"/>
              <a:gd name="T8" fmla="*/ 1104 w 1104"/>
              <a:gd name="T9" fmla="*/ 3 h 3"/>
            </a:gdLst>
            <a:ahLst/>
            <a:cxnLst>
              <a:cxn ang="T4">
                <a:pos x="T0" y="T1"/>
              </a:cxn>
              <a:cxn ang="T5">
                <a:pos x="T2" y="T3"/>
              </a:cxn>
            </a:cxnLst>
            <a:rect l="T6" t="T7" r="T8" b="T9"/>
            <a:pathLst>
              <a:path w="1104" h="3">
                <a:moveTo>
                  <a:pt x="1104" y="3"/>
                </a:moveTo>
                <a:lnTo>
                  <a:pt x="0" y="0"/>
                </a:lnTo>
              </a:path>
            </a:pathLst>
          </a:custGeom>
          <a:solidFill>
            <a:srgbClr val="078BA6"/>
          </a:solidFill>
          <a:ln w="31750">
            <a:solidFill>
              <a:srgbClr val="078BA6"/>
            </a:solidFill>
            <a:round/>
            <a:headEnd/>
            <a:tailEnd/>
          </a:ln>
        </p:spPr>
        <p:txBody>
          <a:bodyPr wrap="none" anchor="ctr"/>
          <a:lstStyle/>
          <a:p>
            <a:pPr algn="r"/>
            <a:r>
              <a:rPr lang="es-ES"/>
              <a:t> </a:t>
            </a:r>
          </a:p>
        </p:txBody>
      </p:sp>
      <p:sp>
        <p:nvSpPr>
          <p:cNvPr id="35" name="Freeform 6">
            <a:extLst>
              <a:ext uri="{FF2B5EF4-FFF2-40B4-BE49-F238E27FC236}">
                <a16:creationId xmlns:a16="http://schemas.microsoft.com/office/drawing/2014/main" xmlns="" id="{54BC396B-30BA-42A1-852D-A9B70C55DFF8}"/>
              </a:ext>
            </a:extLst>
          </p:cNvPr>
          <p:cNvSpPr>
            <a:spLocks/>
          </p:cNvSpPr>
          <p:nvPr/>
        </p:nvSpPr>
        <p:spPr bwMode="auto">
          <a:xfrm>
            <a:off x="3149398" y="4865466"/>
            <a:ext cx="5040313" cy="6350"/>
          </a:xfrm>
          <a:custGeom>
            <a:avLst/>
            <a:gdLst>
              <a:gd name="T0" fmla="*/ 2147483647 w 1104"/>
              <a:gd name="T1" fmla="*/ 2147483647 h 3"/>
              <a:gd name="T2" fmla="*/ 0 w 1104"/>
              <a:gd name="T3" fmla="*/ 0 h 3"/>
              <a:gd name="T4" fmla="*/ 0 60000 65536"/>
              <a:gd name="T5" fmla="*/ 0 60000 65536"/>
              <a:gd name="T6" fmla="*/ 0 w 1104"/>
              <a:gd name="T7" fmla="*/ 0 h 3"/>
              <a:gd name="T8" fmla="*/ 1104 w 1104"/>
              <a:gd name="T9" fmla="*/ 3 h 3"/>
            </a:gdLst>
            <a:ahLst/>
            <a:cxnLst>
              <a:cxn ang="T4">
                <a:pos x="T0" y="T1"/>
              </a:cxn>
              <a:cxn ang="T5">
                <a:pos x="T2" y="T3"/>
              </a:cxn>
            </a:cxnLst>
            <a:rect l="T6" t="T7" r="T8" b="T9"/>
            <a:pathLst>
              <a:path w="1104" h="3">
                <a:moveTo>
                  <a:pt x="1104" y="3"/>
                </a:moveTo>
                <a:lnTo>
                  <a:pt x="0" y="0"/>
                </a:lnTo>
              </a:path>
            </a:pathLst>
          </a:custGeom>
          <a:solidFill>
            <a:srgbClr val="078BA6"/>
          </a:solidFill>
          <a:ln w="31750">
            <a:solidFill>
              <a:srgbClr val="078BA6"/>
            </a:solidFill>
            <a:round/>
            <a:headEnd/>
            <a:tailEnd/>
          </a:ln>
        </p:spPr>
        <p:txBody>
          <a:bodyPr wrap="none" anchor="ctr"/>
          <a:lstStyle/>
          <a:p>
            <a:pPr algn="r"/>
            <a:r>
              <a:rPr lang="es-ES"/>
              <a:t> </a:t>
            </a:r>
          </a:p>
        </p:txBody>
      </p:sp>
      <p:pic>
        <p:nvPicPr>
          <p:cNvPr id="36" name="Picture 2" descr="Z:\22@_InnovationEx\cajon_de_sastre\fotos\explorar.jpg">
            <a:extLst>
              <a:ext uri="{FF2B5EF4-FFF2-40B4-BE49-F238E27FC236}">
                <a16:creationId xmlns:a16="http://schemas.microsoft.com/office/drawing/2014/main" xmlns="" id="{E11C0BC3-234C-4FE3-B792-C10ADB20F66C}"/>
              </a:ext>
            </a:extLst>
          </p:cNvPr>
          <p:cNvPicPr>
            <a:picLocks noChangeAspect="1" noChangeArrowheads="1"/>
          </p:cNvPicPr>
          <p:nvPr/>
        </p:nvPicPr>
        <p:blipFill>
          <a:blip r:embed="rId3" cstate="print"/>
          <a:srcRect/>
          <a:stretch>
            <a:fillRect/>
          </a:stretch>
        </p:blipFill>
        <p:spPr bwMode="auto">
          <a:xfrm>
            <a:off x="579781" y="2700504"/>
            <a:ext cx="2238425" cy="1678667"/>
          </a:xfrm>
          <a:prstGeom prst="roundRect">
            <a:avLst>
              <a:gd name="adj" fmla="val 4167"/>
            </a:avLst>
          </a:prstGeom>
          <a:noFill/>
          <a:ln w="76200" cap="sq">
            <a:noFill/>
            <a:miter lim="800000"/>
          </a:ln>
          <a:effectLst>
            <a:outerShdw blurRad="50800" dist="50800" dir="5400000" algn="ctr" rotWithShape="0">
              <a:schemeClr val="bg1"/>
            </a:outerShdw>
            <a:reflection blurRad="12700" stA="33000" endPos="28000" dist="5000" dir="5400000" sy="-100000" algn="bl" rotWithShape="0"/>
          </a:effectLst>
        </p:spPr>
      </p:pic>
      <p:pic>
        <p:nvPicPr>
          <p:cNvPr id="37" name="Picture 7">
            <a:extLst>
              <a:ext uri="{FF2B5EF4-FFF2-40B4-BE49-F238E27FC236}">
                <a16:creationId xmlns:a16="http://schemas.microsoft.com/office/drawing/2014/main" xmlns="" id="{8161711E-84E2-4429-B1F8-4496A36C1C76}"/>
              </a:ext>
            </a:extLst>
          </p:cNvPr>
          <p:cNvPicPr>
            <a:picLocks noChangeAspect="1" noChangeArrowheads="1"/>
          </p:cNvPicPr>
          <p:nvPr/>
        </p:nvPicPr>
        <p:blipFill>
          <a:blip r:embed="rId4" cstate="print"/>
          <a:srcRect/>
          <a:stretch>
            <a:fillRect/>
          </a:stretch>
        </p:blipFill>
        <p:spPr bwMode="auto">
          <a:xfrm>
            <a:off x="5832273" y="5014691"/>
            <a:ext cx="1597025" cy="1366838"/>
          </a:xfrm>
          <a:prstGeom prst="rect">
            <a:avLst/>
          </a:prstGeom>
          <a:noFill/>
          <a:ln w="9525">
            <a:noFill/>
            <a:miter lim="800000"/>
            <a:headEnd/>
            <a:tailEnd/>
          </a:ln>
        </p:spPr>
      </p:pic>
      <p:grpSp>
        <p:nvGrpSpPr>
          <p:cNvPr id="38" name="Group 18">
            <a:extLst>
              <a:ext uri="{FF2B5EF4-FFF2-40B4-BE49-F238E27FC236}">
                <a16:creationId xmlns:a16="http://schemas.microsoft.com/office/drawing/2014/main" xmlns="" id="{0B6C2412-68C6-42AA-A52D-10EF42CD1D87}"/>
              </a:ext>
            </a:extLst>
          </p:cNvPr>
          <p:cNvGrpSpPr>
            <a:grpSpLocks/>
          </p:cNvGrpSpPr>
          <p:nvPr/>
        </p:nvGrpSpPr>
        <p:grpSpPr bwMode="auto">
          <a:xfrm>
            <a:off x="3617710" y="5014692"/>
            <a:ext cx="1714500" cy="1285875"/>
            <a:chOff x="2136" y="642"/>
            <a:chExt cx="3442" cy="2583"/>
          </a:xfrm>
        </p:grpSpPr>
        <p:pic>
          <p:nvPicPr>
            <p:cNvPr id="39" name="Picture 19" descr="Modelo_0002">
              <a:extLst>
                <a:ext uri="{FF2B5EF4-FFF2-40B4-BE49-F238E27FC236}">
                  <a16:creationId xmlns:a16="http://schemas.microsoft.com/office/drawing/2014/main" xmlns="" id="{34C8F6A8-5D30-4631-B7C2-F9762E37CDC2}"/>
                </a:ext>
              </a:extLst>
            </p:cNvPr>
            <p:cNvPicPr>
              <a:picLocks noChangeAspect="1" noChangeArrowheads="1"/>
            </p:cNvPicPr>
            <p:nvPr/>
          </p:nvPicPr>
          <p:blipFill>
            <a:blip r:embed="rId5" cstate="print"/>
            <a:srcRect/>
            <a:stretch>
              <a:fillRect/>
            </a:stretch>
          </p:blipFill>
          <p:spPr bwMode="auto">
            <a:xfrm>
              <a:off x="2136" y="642"/>
              <a:ext cx="3442" cy="2583"/>
            </a:xfrm>
            <a:prstGeom prst="rect">
              <a:avLst/>
            </a:prstGeom>
            <a:noFill/>
            <a:ln w="3175">
              <a:noFill/>
              <a:miter lim="800000"/>
              <a:headEnd/>
              <a:tailEnd/>
            </a:ln>
          </p:spPr>
        </p:pic>
        <p:sp>
          <p:nvSpPr>
            <p:cNvPr id="40" name="Text Box 20">
              <a:extLst>
                <a:ext uri="{FF2B5EF4-FFF2-40B4-BE49-F238E27FC236}">
                  <a16:creationId xmlns:a16="http://schemas.microsoft.com/office/drawing/2014/main" xmlns="" id="{D063CF75-CEE2-4C7E-BF2C-A58A830389FF}"/>
                </a:ext>
              </a:extLst>
            </p:cNvPr>
            <p:cNvSpPr txBox="1">
              <a:spLocks noChangeArrowheads="1"/>
            </p:cNvSpPr>
            <p:nvPr/>
          </p:nvSpPr>
          <p:spPr bwMode="auto">
            <a:xfrm>
              <a:off x="2338" y="699"/>
              <a:ext cx="844" cy="526"/>
            </a:xfrm>
            <a:prstGeom prst="rect">
              <a:avLst/>
            </a:prstGeom>
            <a:noFill/>
            <a:ln w="3175">
              <a:noFill/>
              <a:miter lim="800000"/>
              <a:headEnd/>
              <a:tailEnd/>
            </a:ln>
          </p:spPr>
          <p:txBody>
            <a:bodyPr wrap="none">
              <a:spAutoFit/>
            </a:bodyPr>
            <a:lstStyle/>
            <a:p>
              <a:pPr algn="r"/>
              <a:r>
                <a:rPr lang="es-ES" sz="1100">
                  <a:solidFill>
                    <a:schemeClr val="bg1"/>
                  </a:solidFill>
                </a:rPr>
                <a:t>Led</a:t>
              </a:r>
            </a:p>
          </p:txBody>
        </p:sp>
      </p:grpSp>
      <p:pic>
        <p:nvPicPr>
          <p:cNvPr id="41" name="4 Imagen" descr="Imagen2.png">
            <a:extLst>
              <a:ext uri="{FF2B5EF4-FFF2-40B4-BE49-F238E27FC236}">
                <a16:creationId xmlns:a16="http://schemas.microsoft.com/office/drawing/2014/main" xmlns="" id="{14E21977-9A2A-4FE4-9E40-0E52449F2EB8}"/>
              </a:ext>
            </a:extLst>
          </p:cNvPr>
          <p:cNvPicPr>
            <a:picLocks noChangeAspect="1" noChangeArrowheads="1"/>
          </p:cNvPicPr>
          <p:nvPr/>
        </p:nvPicPr>
        <p:blipFill>
          <a:blip r:embed="rId6" cstate="print"/>
          <a:srcRect/>
          <a:stretch>
            <a:fillRect/>
          </a:stretch>
        </p:blipFill>
        <p:spPr bwMode="auto">
          <a:xfrm>
            <a:off x="3250253" y="2074914"/>
            <a:ext cx="4752528" cy="2694750"/>
          </a:xfrm>
          <a:prstGeom prst="rect">
            <a:avLst/>
          </a:prstGeom>
          <a:noFill/>
          <a:ln w="9525">
            <a:noFill/>
            <a:miter lim="800000"/>
            <a:headEnd/>
            <a:tailEnd/>
          </a:ln>
        </p:spPr>
      </p:pic>
    </p:spTree>
    <p:extLst>
      <p:ext uri="{BB962C8B-B14F-4D97-AF65-F5344CB8AC3E}">
        <p14:creationId xmlns:p14="http://schemas.microsoft.com/office/powerpoint/2010/main" xmlns="" val="2041195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20483" name="Rectángulo 5"/>
          <p:cNvSpPr>
            <a:spLocks noChangeArrowheads="1"/>
          </p:cNvSpPr>
          <p:nvPr/>
        </p:nvSpPr>
        <p:spPr bwMode="auto">
          <a:xfrm>
            <a:off x="347663" y="284163"/>
            <a:ext cx="7761035"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3.6.- </a:t>
            </a:r>
            <a:r>
              <a:rPr lang="es-ES" altLang="es-ES" sz="3200" dirty="0">
                <a:solidFill>
                  <a:srgbClr val="009B3A"/>
                </a:solidFill>
                <a:latin typeface="HelveticaNeueLT Std UltLt"/>
                <a:cs typeface="Browallia New" pitchFamily="34" charset="-34"/>
              </a:rPr>
              <a:t>PUBLIC LAB: LOCAL AND GLOBAL</a:t>
            </a:r>
            <a:endParaRPr lang="en-US" altLang="es-ES" sz="3200" dirty="0">
              <a:solidFill>
                <a:srgbClr val="009B3A"/>
              </a:solidFill>
              <a:latin typeface="HelveticaNeueLT Std UltLt"/>
              <a:cs typeface="Browallia New" pitchFamily="34" charset="-34"/>
            </a:endParaRPr>
          </a:p>
        </p:txBody>
      </p:sp>
      <p:pic>
        <p:nvPicPr>
          <p:cNvPr id="25" name="Picture 2" descr="N:\World20Globe20Transparent[1].png">
            <a:extLst>
              <a:ext uri="{FF2B5EF4-FFF2-40B4-BE49-F238E27FC236}">
                <a16:creationId xmlns:a16="http://schemas.microsoft.com/office/drawing/2014/main" xmlns="" id="{F7F81131-FC86-4E92-BD7A-34D48094C902}"/>
              </a:ext>
            </a:extLst>
          </p:cNvPr>
          <p:cNvPicPr>
            <a:picLocks noChangeAspect="1" noChangeArrowheads="1"/>
          </p:cNvPicPr>
          <p:nvPr/>
        </p:nvPicPr>
        <p:blipFill>
          <a:blip r:embed="rId3" cstate="print"/>
          <a:srcRect/>
          <a:stretch>
            <a:fillRect/>
          </a:stretch>
        </p:blipFill>
        <p:spPr bwMode="auto">
          <a:xfrm>
            <a:off x="6108769" y="1949587"/>
            <a:ext cx="3048000" cy="4038600"/>
          </a:xfrm>
          <a:prstGeom prst="rect">
            <a:avLst/>
          </a:prstGeom>
          <a:noFill/>
          <a:ln w="9525">
            <a:noFill/>
            <a:miter lim="800000"/>
            <a:headEnd/>
            <a:tailEnd/>
          </a:ln>
        </p:spPr>
      </p:pic>
      <p:sp>
        <p:nvSpPr>
          <p:cNvPr id="26" name="27 Flecha derecha">
            <a:extLst>
              <a:ext uri="{FF2B5EF4-FFF2-40B4-BE49-F238E27FC236}">
                <a16:creationId xmlns:a16="http://schemas.microsoft.com/office/drawing/2014/main" xmlns="" id="{91E1FA6E-9EFD-4624-8212-03D3CF5E712B}"/>
              </a:ext>
            </a:extLst>
          </p:cNvPr>
          <p:cNvSpPr/>
          <p:nvPr/>
        </p:nvSpPr>
        <p:spPr>
          <a:xfrm>
            <a:off x="5546795" y="2724287"/>
            <a:ext cx="441325" cy="2649538"/>
          </a:xfrm>
          <a:prstGeom prst="rightArrow">
            <a:avLst>
              <a:gd name="adj1" fmla="val 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7" name="34 CuadroTexto">
            <a:extLst>
              <a:ext uri="{FF2B5EF4-FFF2-40B4-BE49-F238E27FC236}">
                <a16:creationId xmlns:a16="http://schemas.microsoft.com/office/drawing/2014/main" xmlns="" id="{306FA45A-9D80-486F-B3E9-E50CBF0C5EEC}"/>
              </a:ext>
            </a:extLst>
          </p:cNvPr>
          <p:cNvSpPr txBox="1">
            <a:spLocks noChangeArrowheads="1"/>
          </p:cNvSpPr>
          <p:nvPr/>
        </p:nvSpPr>
        <p:spPr bwMode="auto">
          <a:xfrm>
            <a:off x="1060520" y="1708288"/>
            <a:ext cx="7705725" cy="4401205"/>
          </a:xfrm>
          <a:prstGeom prst="rect">
            <a:avLst/>
          </a:prstGeom>
          <a:noFill/>
          <a:ln w="9525">
            <a:noFill/>
            <a:miter lim="800000"/>
            <a:headEnd/>
            <a:tailEnd/>
          </a:ln>
        </p:spPr>
        <p:txBody>
          <a:bodyPr>
            <a:spAutoFit/>
          </a:bodyPr>
          <a:lstStyle/>
          <a:p>
            <a:pPr algn="ctr"/>
            <a:r>
              <a:rPr lang="es-ES" sz="1400" b="1" noProof="1"/>
              <a:t>			</a:t>
            </a:r>
          </a:p>
          <a:p>
            <a:pPr algn="ctr"/>
            <a:r>
              <a:rPr lang="es-ES" sz="1400" b="1" noProof="1"/>
              <a:t>From local to global </a:t>
            </a:r>
          </a:p>
          <a:p>
            <a:pPr algn="r"/>
            <a:r>
              <a:rPr lang="es-ES" sz="1400" b="1" noProof="1"/>
              <a:t>			</a:t>
            </a:r>
            <a:r>
              <a:rPr lang="es-ES" sz="1400" noProof="1"/>
              <a:t>(internationalization)					</a:t>
            </a:r>
          </a:p>
          <a:p>
            <a:pPr algn="ctr"/>
            <a:endParaRPr lang="es-ES" sz="1400" noProof="1"/>
          </a:p>
          <a:p>
            <a:pPr algn="ctr"/>
            <a:endParaRPr lang="es-ES" sz="1400" noProof="1"/>
          </a:p>
          <a:p>
            <a:pPr algn="ctr"/>
            <a:endParaRPr lang="es-ES" sz="1400" noProof="1"/>
          </a:p>
          <a:p>
            <a:pPr algn="ctr"/>
            <a:endParaRPr lang="es-ES" sz="1400" noProof="1"/>
          </a:p>
          <a:p>
            <a:pPr algn="ctr"/>
            <a:endParaRPr lang="es-ES" sz="1400" noProof="1"/>
          </a:p>
          <a:p>
            <a:pPr algn="ctr"/>
            <a:endParaRPr lang="es-ES" sz="1400" noProof="1"/>
          </a:p>
          <a:p>
            <a:pPr algn="ctr"/>
            <a:endParaRPr lang="es-ES" sz="1400" noProof="1"/>
          </a:p>
          <a:p>
            <a:pPr algn="ctr"/>
            <a:endParaRPr lang="es-ES" sz="1400" noProof="1"/>
          </a:p>
          <a:p>
            <a:pPr algn="ctr"/>
            <a:endParaRPr lang="es-ES" sz="1400" noProof="1"/>
          </a:p>
          <a:p>
            <a:pPr algn="ctr"/>
            <a:endParaRPr lang="es-ES" sz="1400" noProof="1"/>
          </a:p>
          <a:p>
            <a:pPr algn="ctr"/>
            <a:endParaRPr lang="es-ES" sz="1400" noProof="1"/>
          </a:p>
          <a:p>
            <a:pPr algn="ctr"/>
            <a:endParaRPr lang="es-ES" sz="1400" noProof="1"/>
          </a:p>
          <a:p>
            <a:pPr algn="ctr"/>
            <a:endParaRPr lang="es-ES" sz="1400" noProof="1"/>
          </a:p>
          <a:p>
            <a:pPr algn="ctr"/>
            <a:endParaRPr lang="es-ES" sz="1400" noProof="1"/>
          </a:p>
          <a:p>
            <a:pPr algn="ctr"/>
            <a:r>
              <a:rPr lang="es-ES" sz="1400" noProof="1"/>
              <a:t>and </a:t>
            </a:r>
            <a:r>
              <a:rPr lang="es-ES" sz="1400" b="1" noProof="1"/>
              <a:t>from global  to local</a:t>
            </a:r>
          </a:p>
          <a:p>
            <a:pPr algn="ctr"/>
            <a:r>
              <a:rPr lang="es-ES" sz="1400" noProof="1"/>
              <a:t>    (foreing investment attraction) ...</a:t>
            </a:r>
            <a:endParaRPr lang="es-ES" noProof="1"/>
          </a:p>
        </p:txBody>
      </p:sp>
      <p:sp>
        <p:nvSpPr>
          <p:cNvPr id="28" name="23 Flecha curvada hacia abajo">
            <a:extLst>
              <a:ext uri="{FF2B5EF4-FFF2-40B4-BE49-F238E27FC236}">
                <a16:creationId xmlns:a16="http://schemas.microsoft.com/office/drawing/2014/main" xmlns="" id="{F6F58DF9-5F17-46A7-8FD7-3FE15799FA9B}"/>
              </a:ext>
            </a:extLst>
          </p:cNvPr>
          <p:cNvSpPr/>
          <p:nvPr/>
        </p:nvSpPr>
        <p:spPr>
          <a:xfrm>
            <a:off x="2324170" y="1851162"/>
            <a:ext cx="5832475" cy="865188"/>
          </a:xfrm>
          <a:prstGeom prst="curvedDownArrow">
            <a:avLst>
              <a:gd name="adj1" fmla="val 34920"/>
              <a:gd name="adj2" fmla="val 80477"/>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29" name="28 Grupo">
            <a:extLst>
              <a:ext uri="{FF2B5EF4-FFF2-40B4-BE49-F238E27FC236}">
                <a16:creationId xmlns:a16="http://schemas.microsoft.com/office/drawing/2014/main" xmlns="" id="{42852F58-AFFF-450E-BD7B-E235A42F3F95}"/>
              </a:ext>
            </a:extLst>
          </p:cNvPr>
          <p:cNvGrpSpPr>
            <a:grpSpLocks noChangeAspect="1"/>
          </p:cNvGrpSpPr>
          <p:nvPr/>
        </p:nvGrpSpPr>
        <p:grpSpPr bwMode="auto">
          <a:xfrm>
            <a:off x="1019244" y="2284549"/>
            <a:ext cx="3600450" cy="3312194"/>
            <a:chOff x="827088" y="2060574"/>
            <a:chExt cx="4117975" cy="3788530"/>
          </a:xfrm>
        </p:grpSpPr>
        <p:grpSp>
          <p:nvGrpSpPr>
            <p:cNvPr id="30" name="19 Grupo">
              <a:extLst>
                <a:ext uri="{FF2B5EF4-FFF2-40B4-BE49-F238E27FC236}">
                  <a16:creationId xmlns:a16="http://schemas.microsoft.com/office/drawing/2014/main" xmlns="" id="{EA729574-D03B-4DDD-8AAA-1D09D9B88B2F}"/>
                </a:ext>
              </a:extLst>
            </p:cNvPr>
            <p:cNvGrpSpPr>
              <a:grpSpLocks/>
            </p:cNvGrpSpPr>
            <p:nvPr/>
          </p:nvGrpSpPr>
          <p:grpSpPr bwMode="auto">
            <a:xfrm>
              <a:off x="3275013" y="3284538"/>
              <a:ext cx="1670050" cy="2016125"/>
              <a:chOff x="3622724" y="3861048"/>
              <a:chExt cx="1957388" cy="2304256"/>
            </a:xfrm>
          </p:grpSpPr>
          <p:pic>
            <p:nvPicPr>
              <p:cNvPr id="42" name="Picture 4" descr="K:\MARKETING I COMUNICACIO\JORDI\pekin\0054.tif">
                <a:extLst>
                  <a:ext uri="{FF2B5EF4-FFF2-40B4-BE49-F238E27FC236}">
                    <a16:creationId xmlns:a16="http://schemas.microsoft.com/office/drawing/2014/main" xmlns="" id="{1D6D53FA-BDC9-4693-866D-FEB38A8ADCFA}"/>
                  </a:ext>
                </a:extLst>
              </p:cNvPr>
              <p:cNvPicPr>
                <a:picLocks noChangeAspect="1" noChangeArrowheads="1"/>
              </p:cNvPicPr>
              <p:nvPr/>
            </p:nvPicPr>
            <p:blipFill>
              <a:blip r:embed="rId4" cstate="print"/>
              <a:srcRect t="7413" b="31975"/>
              <a:stretch>
                <a:fillRect/>
              </a:stretch>
            </p:blipFill>
            <p:spPr bwMode="auto">
              <a:xfrm>
                <a:off x="3635896" y="3861048"/>
                <a:ext cx="1944216" cy="1766629"/>
              </a:xfrm>
              <a:prstGeom prst="rect">
                <a:avLst/>
              </a:prstGeom>
              <a:noFill/>
              <a:ln w="9525">
                <a:noFill/>
                <a:miter lim="800000"/>
                <a:headEnd/>
                <a:tailEnd/>
              </a:ln>
            </p:spPr>
          </p:pic>
          <p:sp>
            <p:nvSpPr>
              <p:cNvPr id="43" name="Rectangle 53">
                <a:extLst>
                  <a:ext uri="{FF2B5EF4-FFF2-40B4-BE49-F238E27FC236}">
                    <a16:creationId xmlns:a16="http://schemas.microsoft.com/office/drawing/2014/main" xmlns="" id="{13ED1AC2-4AF1-44C9-94E8-AC941F02E03C}"/>
                  </a:ext>
                </a:extLst>
              </p:cNvPr>
              <p:cNvSpPr>
                <a:spLocks noChangeArrowheads="1"/>
              </p:cNvSpPr>
              <p:nvPr/>
            </p:nvSpPr>
            <p:spPr bwMode="auto">
              <a:xfrm>
                <a:off x="3622724" y="5708104"/>
                <a:ext cx="1957388" cy="457200"/>
              </a:xfrm>
              <a:prstGeom prst="rect">
                <a:avLst/>
              </a:prstGeom>
              <a:solidFill>
                <a:schemeClr val="accent2"/>
              </a:solidFill>
              <a:ln w="9525">
                <a:solidFill>
                  <a:srgbClr val="C00000"/>
                </a:solidFill>
                <a:miter lim="800000"/>
                <a:headEnd/>
                <a:tailEnd/>
              </a:ln>
            </p:spPr>
            <p:txBody>
              <a:bodyPr wrap="none" anchor="ctr"/>
              <a:lstStyle/>
              <a:p>
                <a:endParaRPr lang="es-ES">
                  <a:latin typeface="Calibri" pitchFamily="34" charset="0"/>
                </a:endParaRPr>
              </a:p>
            </p:txBody>
          </p:sp>
          <p:sp>
            <p:nvSpPr>
              <p:cNvPr id="44" name="Text Box 8">
                <a:extLst>
                  <a:ext uri="{FF2B5EF4-FFF2-40B4-BE49-F238E27FC236}">
                    <a16:creationId xmlns:a16="http://schemas.microsoft.com/office/drawing/2014/main" xmlns="" id="{8165EF3C-D548-428A-A671-9ABB4656A4C4}"/>
                  </a:ext>
                </a:extLst>
              </p:cNvPr>
              <p:cNvSpPr txBox="1">
                <a:spLocks noChangeArrowheads="1"/>
              </p:cNvSpPr>
              <p:nvPr/>
            </p:nvSpPr>
            <p:spPr bwMode="auto">
              <a:xfrm>
                <a:off x="3678287" y="5743029"/>
                <a:ext cx="1828800" cy="337973"/>
              </a:xfrm>
              <a:prstGeom prst="rect">
                <a:avLst/>
              </a:prstGeom>
              <a:noFill/>
              <a:ln w="9525" algn="ctr">
                <a:noFill/>
                <a:miter lim="800000"/>
                <a:headEnd/>
                <a:tailEnd/>
              </a:ln>
            </p:spPr>
            <p:txBody>
              <a:bodyPr>
                <a:spAutoFit/>
              </a:bodyPr>
              <a:lstStyle/>
              <a:p>
                <a:pPr algn="ctr">
                  <a:lnSpc>
                    <a:spcPct val="90000"/>
                  </a:lnSpc>
                  <a:spcBef>
                    <a:spcPct val="50000"/>
                  </a:spcBef>
                </a:pPr>
                <a:r>
                  <a:rPr lang="en-US" sz="1200" b="1">
                    <a:solidFill>
                      <a:schemeClr val="bg1"/>
                    </a:solidFill>
                    <a:latin typeface="Arial Unicode MS" pitchFamily="34" charset="-128"/>
                  </a:rPr>
                  <a:t>CITY, MARKET</a:t>
                </a:r>
              </a:p>
            </p:txBody>
          </p:sp>
        </p:grpSp>
        <p:grpSp>
          <p:nvGrpSpPr>
            <p:cNvPr id="31" name="30 Grupo">
              <a:extLst>
                <a:ext uri="{FF2B5EF4-FFF2-40B4-BE49-F238E27FC236}">
                  <a16:creationId xmlns:a16="http://schemas.microsoft.com/office/drawing/2014/main" xmlns="" id="{229CCF59-D65E-4C31-A28C-E01BD8D0FF1D}"/>
                </a:ext>
              </a:extLst>
            </p:cNvPr>
            <p:cNvGrpSpPr>
              <a:grpSpLocks/>
            </p:cNvGrpSpPr>
            <p:nvPr/>
          </p:nvGrpSpPr>
          <p:grpSpPr bwMode="auto">
            <a:xfrm>
              <a:off x="827088" y="2060574"/>
              <a:ext cx="1676400" cy="1803434"/>
              <a:chOff x="228600" y="3857625"/>
              <a:chExt cx="1965325" cy="2061261"/>
            </a:xfrm>
          </p:grpSpPr>
          <p:sp>
            <p:nvSpPr>
              <p:cNvPr id="39" name="Rectangle 45">
                <a:extLst>
                  <a:ext uri="{FF2B5EF4-FFF2-40B4-BE49-F238E27FC236}">
                    <a16:creationId xmlns:a16="http://schemas.microsoft.com/office/drawing/2014/main" xmlns="" id="{AB1309F6-B8CB-40AB-A728-64E24E2A17F4}"/>
                  </a:ext>
                </a:extLst>
              </p:cNvPr>
              <p:cNvSpPr>
                <a:spLocks noChangeArrowheads="1"/>
              </p:cNvSpPr>
              <p:nvPr/>
            </p:nvSpPr>
            <p:spPr bwMode="auto">
              <a:xfrm>
                <a:off x="228600" y="5410200"/>
                <a:ext cx="1957388" cy="457200"/>
              </a:xfrm>
              <a:prstGeom prst="rect">
                <a:avLst/>
              </a:prstGeom>
              <a:solidFill>
                <a:schemeClr val="accent2"/>
              </a:solidFill>
              <a:ln w="9525">
                <a:solidFill>
                  <a:srgbClr val="C00000"/>
                </a:solidFill>
                <a:miter lim="800000"/>
                <a:headEnd/>
                <a:tailEnd/>
              </a:ln>
            </p:spPr>
            <p:txBody>
              <a:bodyPr wrap="none" anchor="ctr"/>
              <a:lstStyle/>
              <a:p>
                <a:endParaRPr lang="es-ES">
                  <a:latin typeface="Calibri" pitchFamily="34" charset="0"/>
                </a:endParaRPr>
              </a:p>
            </p:txBody>
          </p:sp>
          <p:sp>
            <p:nvSpPr>
              <p:cNvPr id="40" name="Text Box 8">
                <a:extLst>
                  <a:ext uri="{FF2B5EF4-FFF2-40B4-BE49-F238E27FC236}">
                    <a16:creationId xmlns:a16="http://schemas.microsoft.com/office/drawing/2014/main" xmlns="" id="{DF1F7CE0-9692-42B1-ABE8-030837385D07}"/>
                  </a:ext>
                </a:extLst>
              </p:cNvPr>
              <p:cNvSpPr txBox="1">
                <a:spLocks noChangeArrowheads="1"/>
              </p:cNvSpPr>
              <p:nvPr/>
            </p:nvSpPr>
            <p:spPr bwMode="auto">
              <a:xfrm>
                <a:off x="284163" y="5363618"/>
                <a:ext cx="1828800" cy="555268"/>
              </a:xfrm>
              <a:prstGeom prst="rect">
                <a:avLst/>
              </a:prstGeom>
              <a:noFill/>
              <a:ln w="9525" algn="ctr">
                <a:noFill/>
                <a:miter lim="800000"/>
                <a:headEnd/>
                <a:tailEnd/>
              </a:ln>
            </p:spPr>
            <p:txBody>
              <a:bodyPr>
                <a:spAutoFit/>
              </a:bodyPr>
              <a:lstStyle/>
              <a:p>
                <a:pPr algn="ctr">
                  <a:lnSpc>
                    <a:spcPct val="90000"/>
                  </a:lnSpc>
                  <a:spcBef>
                    <a:spcPct val="50000"/>
                  </a:spcBef>
                </a:pPr>
                <a:r>
                  <a:rPr lang="en-US" sz="1200" b="1" dirty="0">
                    <a:solidFill>
                      <a:schemeClr val="bg1"/>
                    </a:solidFill>
                    <a:latin typeface="Arial Unicode MS" pitchFamily="34" charset="-128"/>
                  </a:rPr>
                  <a:t>SCIENCE AND TECNOLOGY</a:t>
                </a:r>
              </a:p>
            </p:txBody>
          </p:sp>
          <p:pic>
            <p:nvPicPr>
              <p:cNvPr id="41" name="Picture 75" descr="facilities">
                <a:extLst>
                  <a:ext uri="{FF2B5EF4-FFF2-40B4-BE49-F238E27FC236}">
                    <a16:creationId xmlns:a16="http://schemas.microsoft.com/office/drawing/2014/main" xmlns="" id="{7171EC04-B69E-4148-A738-D25C9488F54F}"/>
                  </a:ext>
                </a:extLst>
              </p:cNvPr>
              <p:cNvPicPr>
                <a:picLocks noChangeAspect="1" noChangeArrowheads="1"/>
              </p:cNvPicPr>
              <p:nvPr/>
            </p:nvPicPr>
            <p:blipFill>
              <a:blip r:embed="rId5" cstate="print"/>
              <a:srcRect/>
              <a:stretch>
                <a:fillRect/>
              </a:stretch>
            </p:blipFill>
            <p:spPr bwMode="auto">
              <a:xfrm>
                <a:off x="228600" y="3857625"/>
                <a:ext cx="1965325" cy="1476375"/>
              </a:xfrm>
              <a:prstGeom prst="rect">
                <a:avLst/>
              </a:prstGeom>
              <a:noFill/>
              <a:ln w="9525">
                <a:noFill/>
                <a:miter lim="800000"/>
                <a:headEnd/>
                <a:tailEnd/>
              </a:ln>
            </p:spPr>
          </p:pic>
        </p:grpSp>
        <p:grpSp>
          <p:nvGrpSpPr>
            <p:cNvPr id="32" name="27 Grupo">
              <a:extLst>
                <a:ext uri="{FF2B5EF4-FFF2-40B4-BE49-F238E27FC236}">
                  <a16:creationId xmlns:a16="http://schemas.microsoft.com/office/drawing/2014/main" xmlns="" id="{8DB2A5C4-E61E-4747-AA24-FBEF0D71A0C8}"/>
                </a:ext>
              </a:extLst>
            </p:cNvPr>
            <p:cNvGrpSpPr>
              <a:grpSpLocks/>
            </p:cNvGrpSpPr>
            <p:nvPr/>
          </p:nvGrpSpPr>
          <p:grpSpPr bwMode="auto">
            <a:xfrm>
              <a:off x="1403350" y="4046538"/>
              <a:ext cx="1673225" cy="1802566"/>
              <a:chOff x="228600" y="1752600"/>
              <a:chExt cx="1962150" cy="2059262"/>
            </a:xfrm>
          </p:grpSpPr>
          <p:sp>
            <p:nvSpPr>
              <p:cNvPr id="36" name="Rectangle 53">
                <a:extLst>
                  <a:ext uri="{FF2B5EF4-FFF2-40B4-BE49-F238E27FC236}">
                    <a16:creationId xmlns:a16="http://schemas.microsoft.com/office/drawing/2014/main" xmlns="" id="{3BB3F89F-E01E-4DA1-BDF1-1A9B3A842A62}"/>
                  </a:ext>
                </a:extLst>
              </p:cNvPr>
              <p:cNvSpPr>
                <a:spLocks noChangeArrowheads="1"/>
              </p:cNvSpPr>
              <p:nvPr/>
            </p:nvSpPr>
            <p:spPr bwMode="auto">
              <a:xfrm>
                <a:off x="228600" y="3305175"/>
                <a:ext cx="1957388" cy="457200"/>
              </a:xfrm>
              <a:prstGeom prst="rect">
                <a:avLst/>
              </a:prstGeom>
              <a:solidFill>
                <a:schemeClr val="accent2"/>
              </a:solidFill>
              <a:ln w="9525">
                <a:solidFill>
                  <a:srgbClr val="C00000"/>
                </a:solidFill>
                <a:miter lim="800000"/>
                <a:headEnd/>
                <a:tailEnd/>
              </a:ln>
            </p:spPr>
            <p:txBody>
              <a:bodyPr wrap="none" anchor="ctr"/>
              <a:lstStyle/>
              <a:p>
                <a:endParaRPr lang="es-ES">
                  <a:latin typeface="Calibri" pitchFamily="34" charset="0"/>
                </a:endParaRPr>
              </a:p>
            </p:txBody>
          </p:sp>
          <p:sp>
            <p:nvSpPr>
              <p:cNvPr id="37" name="Text Box 8">
                <a:extLst>
                  <a:ext uri="{FF2B5EF4-FFF2-40B4-BE49-F238E27FC236}">
                    <a16:creationId xmlns:a16="http://schemas.microsoft.com/office/drawing/2014/main" xmlns="" id="{8E18F1CF-0362-4773-B7D7-0161325AA428}"/>
                  </a:ext>
                </a:extLst>
              </p:cNvPr>
              <p:cNvSpPr txBox="1">
                <a:spLocks noChangeArrowheads="1"/>
              </p:cNvSpPr>
              <p:nvPr/>
            </p:nvSpPr>
            <p:spPr bwMode="auto">
              <a:xfrm>
                <a:off x="284163" y="3293061"/>
                <a:ext cx="1828800" cy="518801"/>
              </a:xfrm>
              <a:prstGeom prst="rect">
                <a:avLst/>
              </a:prstGeom>
              <a:noFill/>
              <a:ln w="9525" algn="ctr">
                <a:noFill/>
                <a:miter lim="800000"/>
                <a:headEnd/>
                <a:tailEnd/>
              </a:ln>
            </p:spPr>
            <p:txBody>
              <a:bodyPr>
                <a:spAutoFit/>
              </a:bodyPr>
              <a:lstStyle/>
              <a:p>
                <a:pPr algn="ctr">
                  <a:lnSpc>
                    <a:spcPct val="90000"/>
                  </a:lnSpc>
                  <a:spcBef>
                    <a:spcPct val="50000"/>
                  </a:spcBef>
                </a:pPr>
                <a:r>
                  <a:rPr lang="en-US" sz="1100" b="1" dirty="0">
                    <a:solidFill>
                      <a:schemeClr val="bg1"/>
                    </a:solidFill>
                    <a:latin typeface="Arial Unicode MS" pitchFamily="34" charset="-128"/>
                  </a:rPr>
                  <a:t>COMPANIES, INDUSTRY</a:t>
                </a:r>
              </a:p>
            </p:txBody>
          </p:sp>
          <p:pic>
            <p:nvPicPr>
              <p:cNvPr id="38" name="Picture 74" descr="activities">
                <a:extLst>
                  <a:ext uri="{FF2B5EF4-FFF2-40B4-BE49-F238E27FC236}">
                    <a16:creationId xmlns:a16="http://schemas.microsoft.com/office/drawing/2014/main" xmlns="" id="{04C44619-C781-41DD-85CF-F8510691C54E}"/>
                  </a:ext>
                </a:extLst>
              </p:cNvPr>
              <p:cNvPicPr>
                <a:picLocks noChangeAspect="1" noChangeArrowheads="1"/>
              </p:cNvPicPr>
              <p:nvPr/>
            </p:nvPicPr>
            <p:blipFill>
              <a:blip r:embed="rId6" cstate="print"/>
              <a:srcRect/>
              <a:stretch>
                <a:fillRect/>
              </a:stretch>
            </p:blipFill>
            <p:spPr bwMode="auto">
              <a:xfrm>
                <a:off x="228600" y="1752600"/>
                <a:ext cx="1962150" cy="1474788"/>
              </a:xfrm>
              <a:prstGeom prst="rect">
                <a:avLst/>
              </a:prstGeom>
              <a:noFill/>
              <a:ln w="9525">
                <a:noFill/>
                <a:miter lim="800000"/>
                <a:headEnd/>
                <a:tailEnd/>
              </a:ln>
            </p:spPr>
          </p:pic>
        </p:grpSp>
        <p:sp>
          <p:nvSpPr>
            <p:cNvPr id="33" name="32 Flecha derecha">
              <a:extLst>
                <a:ext uri="{FF2B5EF4-FFF2-40B4-BE49-F238E27FC236}">
                  <a16:creationId xmlns:a16="http://schemas.microsoft.com/office/drawing/2014/main" xmlns="" id="{185488BE-E51B-4D9B-A4E9-71DBD6F61AAB}"/>
                </a:ext>
              </a:extLst>
            </p:cNvPr>
            <p:cNvSpPr/>
            <p:nvPr/>
          </p:nvSpPr>
          <p:spPr>
            <a:xfrm rot="21077008">
              <a:off x="2423075" y="3420611"/>
              <a:ext cx="862451" cy="21063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4" name="33 Flecha derecha">
              <a:extLst>
                <a:ext uri="{FF2B5EF4-FFF2-40B4-BE49-F238E27FC236}">
                  <a16:creationId xmlns:a16="http://schemas.microsoft.com/office/drawing/2014/main" xmlns="" id="{93B14FA7-77E9-4F74-B6C7-275664F0A928}"/>
                </a:ext>
              </a:extLst>
            </p:cNvPr>
            <p:cNvSpPr/>
            <p:nvPr/>
          </p:nvSpPr>
          <p:spPr>
            <a:xfrm rot="3080965">
              <a:off x="2258728" y="3929949"/>
              <a:ext cx="864322" cy="20880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5" name="34 Flecha derecha">
              <a:extLst>
                <a:ext uri="{FF2B5EF4-FFF2-40B4-BE49-F238E27FC236}">
                  <a16:creationId xmlns:a16="http://schemas.microsoft.com/office/drawing/2014/main" xmlns="" id="{FEACF37D-926D-49EF-ACA9-D573166D56E2}"/>
                </a:ext>
              </a:extLst>
            </p:cNvPr>
            <p:cNvSpPr/>
            <p:nvPr/>
          </p:nvSpPr>
          <p:spPr>
            <a:xfrm rot="19502128">
              <a:off x="2953255" y="5374415"/>
              <a:ext cx="588282" cy="25239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sp>
        <p:nvSpPr>
          <p:cNvPr id="45" name="44 Flecha curvada hacia abajo">
            <a:extLst>
              <a:ext uri="{FF2B5EF4-FFF2-40B4-BE49-F238E27FC236}">
                <a16:creationId xmlns:a16="http://schemas.microsoft.com/office/drawing/2014/main" xmlns="" id="{655FEA83-1F8C-4AC0-B8A6-C6D0DAFF7F16}"/>
              </a:ext>
            </a:extLst>
          </p:cNvPr>
          <p:cNvSpPr/>
          <p:nvPr/>
        </p:nvSpPr>
        <p:spPr>
          <a:xfrm rot="10800000">
            <a:off x="2244794" y="5529866"/>
            <a:ext cx="5832475" cy="788521"/>
          </a:xfrm>
          <a:prstGeom prst="curvedDownArrow">
            <a:avLst>
              <a:gd name="adj1" fmla="val 34920"/>
              <a:gd name="adj2" fmla="val 80477"/>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6" name="1 Título">
            <a:extLst>
              <a:ext uri="{FF2B5EF4-FFF2-40B4-BE49-F238E27FC236}">
                <a16:creationId xmlns:a16="http://schemas.microsoft.com/office/drawing/2014/main" xmlns="" id="{FC0E522F-F4F7-4AA8-A324-AE3C40F1F812}"/>
              </a:ext>
            </a:extLst>
          </p:cNvPr>
          <p:cNvSpPr txBox="1">
            <a:spLocks/>
          </p:cNvSpPr>
          <p:nvPr/>
        </p:nvSpPr>
        <p:spPr bwMode="auto">
          <a:xfrm>
            <a:off x="300106" y="834286"/>
            <a:ext cx="7777163" cy="885825"/>
          </a:xfrm>
          <a:prstGeom prst="rect">
            <a:avLst/>
          </a:prstGeom>
          <a:noFill/>
          <a:ln w="9525">
            <a:noFill/>
            <a:miter lim="800000"/>
            <a:headEnd/>
            <a:tailEnd/>
          </a:ln>
        </p:spPr>
        <p:txBody>
          <a:bodyPr/>
          <a:lstStyle/>
          <a:p>
            <a:pPr eaLnBrk="0" hangingPunct="0">
              <a:tabLst>
                <a:tab pos="0" algn="l"/>
              </a:tabLst>
            </a:pPr>
            <a:endParaRPr lang="es-ES" sz="2800" b="1" noProof="1">
              <a:solidFill>
                <a:srgbClr val="CC0000"/>
              </a:solidFill>
            </a:endParaRPr>
          </a:p>
          <a:p>
            <a:pPr eaLnBrk="0" hangingPunct="0">
              <a:tabLst>
                <a:tab pos="0" algn="l"/>
              </a:tabLst>
            </a:pPr>
            <a:r>
              <a:rPr lang="es-ES" sz="2400" b="1" noProof="1"/>
              <a:t>Local and Global</a:t>
            </a:r>
          </a:p>
        </p:txBody>
      </p:sp>
    </p:spTree>
    <p:extLst>
      <p:ext uri="{BB962C8B-B14F-4D97-AF65-F5344CB8AC3E}">
        <p14:creationId xmlns:p14="http://schemas.microsoft.com/office/powerpoint/2010/main" xmlns="" val="907955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p:txBody>
          <a:bodyPr/>
          <a:lstStyle/>
          <a:p>
            <a:pPr eaLnBrk="1" hangingPunct="1"/>
            <a:endParaRPr lang="es-ES" altLang="es-ES"/>
          </a:p>
        </p:txBody>
      </p:sp>
      <p:sp>
        <p:nvSpPr>
          <p:cNvPr id="15363" name="Marcador de contenido 2"/>
          <p:cNvSpPr>
            <a:spLocks noGrp="1"/>
          </p:cNvSpPr>
          <p:nvPr>
            <p:ph idx="1"/>
          </p:nvPr>
        </p:nvSpPr>
        <p:spPr/>
        <p:txBody>
          <a:bodyPr/>
          <a:lstStyle/>
          <a:p>
            <a:pPr eaLnBrk="1" hangingPunct="1"/>
            <a:endParaRPr lang="es-ES" altLang="es-ES"/>
          </a:p>
        </p:txBody>
      </p:sp>
      <p:sp>
        <p:nvSpPr>
          <p:cNvPr id="4" name="Rectángulo 3"/>
          <p:cNvSpPr/>
          <p:nvPr/>
        </p:nvSpPr>
        <p:spPr>
          <a:xfrm>
            <a:off x="0" y="11113"/>
            <a:ext cx="9144000" cy="568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15365" name="CuadroTexto 4"/>
          <p:cNvSpPr txBox="1">
            <a:spLocks noChangeArrowheads="1"/>
          </p:cNvSpPr>
          <p:nvPr/>
        </p:nvSpPr>
        <p:spPr bwMode="auto">
          <a:xfrm>
            <a:off x="536575" y="1697038"/>
            <a:ext cx="8953500" cy="923330"/>
          </a:xfrm>
          <a:prstGeom prst="rect">
            <a:avLst/>
          </a:prstGeom>
          <a:noFill/>
          <a:ln w="9525">
            <a:noFill/>
            <a:miter lim="800000"/>
            <a:headEnd/>
            <a:tailEnd/>
          </a:ln>
        </p:spPr>
        <p:txBody>
          <a:bodyPr>
            <a:spAutoFit/>
          </a:bodyPr>
          <a:lstStyle/>
          <a:p>
            <a:pPr eaLnBrk="1" hangingPunct="1"/>
            <a:r>
              <a:rPr lang="es-ES" altLang="es-ES" sz="5400" dirty="0">
                <a:solidFill>
                  <a:srgbClr val="009B3A"/>
                </a:solidFill>
                <a:latin typeface="HelveticaNeueLT Std UltLt"/>
                <a:cs typeface="Browallia New" pitchFamily="34" charset="-34"/>
              </a:rPr>
              <a:t>4.- CANDY MODEL</a:t>
            </a:r>
          </a:p>
        </p:txBody>
      </p:sp>
      <p:pic>
        <p:nvPicPr>
          <p:cNvPr id="15366" name="Imagen 5"/>
          <p:cNvPicPr>
            <a:picLocks noChangeAspect="1"/>
          </p:cNvPicPr>
          <p:nvPr/>
        </p:nvPicPr>
        <p:blipFill>
          <a:blip r:embed="rId2" cstate="print"/>
          <a:srcRect/>
          <a:stretch>
            <a:fillRect/>
          </a:stretch>
        </p:blipFill>
        <p:spPr bwMode="auto">
          <a:xfrm>
            <a:off x="7038975" y="5922963"/>
            <a:ext cx="1814513" cy="709612"/>
          </a:xfrm>
          <a:prstGeom prst="rect">
            <a:avLst/>
          </a:prstGeom>
          <a:noFill/>
          <a:ln w="9525">
            <a:noFill/>
            <a:miter lim="800000"/>
            <a:headEnd/>
            <a:tailEnd/>
          </a:ln>
        </p:spPr>
      </p:pic>
      <p:pic>
        <p:nvPicPr>
          <p:cNvPr id="8" name="Picture 2" descr="IAS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515" y="5954632"/>
            <a:ext cx="4176464" cy="6779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3235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490066"/>
          </a:xfrm>
        </p:spPr>
        <p:txBody>
          <a:bodyPr>
            <a:normAutofit/>
          </a:bodyPr>
          <a:lstStyle/>
          <a:p>
            <a:r>
              <a:rPr lang="es-ES" sz="2000" dirty="0">
                <a:solidFill>
                  <a:schemeClr val="tx1">
                    <a:lumMod val="65000"/>
                    <a:lumOff val="35000"/>
                  </a:schemeClr>
                </a:solidFill>
              </a:rPr>
              <a:t>CANDY INNOVATION MODEL</a:t>
            </a:r>
          </a:p>
        </p:txBody>
      </p:sp>
      <p:grpSp>
        <p:nvGrpSpPr>
          <p:cNvPr id="16" name="Grupo 15"/>
          <p:cNvGrpSpPr/>
          <p:nvPr/>
        </p:nvGrpSpPr>
        <p:grpSpPr>
          <a:xfrm>
            <a:off x="337844" y="3043462"/>
            <a:ext cx="1152128" cy="1836204"/>
            <a:chOff x="337844" y="3043462"/>
            <a:chExt cx="1152128" cy="1836204"/>
          </a:xfrm>
        </p:grpSpPr>
        <p:sp>
          <p:nvSpPr>
            <p:cNvPr id="4" name="3 Triángulo isósceles"/>
            <p:cNvSpPr/>
            <p:nvPr/>
          </p:nvSpPr>
          <p:spPr>
            <a:xfrm rot="5400000">
              <a:off x="-76202" y="3457508"/>
              <a:ext cx="1836204" cy="1008112"/>
            </a:xfrm>
            <a:prstGeom prst="triangle">
              <a:avLst/>
            </a:prstGeom>
            <a:solidFill>
              <a:srgbClr val="009B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337844" y="3691534"/>
              <a:ext cx="1152128" cy="492443"/>
            </a:xfrm>
            <a:prstGeom prst="rect">
              <a:avLst/>
            </a:prstGeom>
            <a:noFill/>
          </p:spPr>
          <p:txBody>
            <a:bodyPr wrap="square" rtlCol="0">
              <a:spAutoFit/>
            </a:bodyPr>
            <a:lstStyle/>
            <a:p>
              <a:r>
                <a:rPr lang="es-ES" sz="1600" dirty="0"/>
                <a:t>A. </a:t>
              </a:r>
            </a:p>
            <a:p>
              <a:r>
                <a:rPr lang="es-ES" sz="1000" dirty="0"/>
                <a:t>CHALLENGES</a:t>
              </a:r>
            </a:p>
          </p:txBody>
        </p:sp>
      </p:grpSp>
      <p:grpSp>
        <p:nvGrpSpPr>
          <p:cNvPr id="25" name="Grupo 24"/>
          <p:cNvGrpSpPr/>
          <p:nvPr/>
        </p:nvGrpSpPr>
        <p:grpSpPr>
          <a:xfrm>
            <a:off x="1705998" y="2179366"/>
            <a:ext cx="2520280" cy="3600400"/>
            <a:chOff x="1705998" y="2179366"/>
            <a:chExt cx="2520280" cy="3600400"/>
          </a:xfrm>
        </p:grpSpPr>
        <p:sp>
          <p:nvSpPr>
            <p:cNvPr id="6" name="5 Triángulo isósceles"/>
            <p:cNvSpPr/>
            <p:nvPr/>
          </p:nvSpPr>
          <p:spPr>
            <a:xfrm rot="16200000">
              <a:off x="1165938" y="2719426"/>
              <a:ext cx="3600400" cy="2520280"/>
            </a:xfrm>
            <a:prstGeom prst="triangle">
              <a:avLst/>
            </a:prstGeom>
            <a:solidFill>
              <a:srgbClr val="009B3A"/>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CuadroTexto"/>
            <p:cNvSpPr txBox="1"/>
            <p:nvPr/>
          </p:nvSpPr>
          <p:spPr>
            <a:xfrm>
              <a:off x="1922020" y="3835550"/>
              <a:ext cx="2232248" cy="338554"/>
            </a:xfrm>
            <a:prstGeom prst="rect">
              <a:avLst/>
            </a:prstGeom>
            <a:noFill/>
          </p:spPr>
          <p:txBody>
            <a:bodyPr wrap="square" rtlCol="0">
              <a:spAutoFit/>
            </a:bodyPr>
            <a:lstStyle/>
            <a:p>
              <a:pPr algn="ctr"/>
              <a:r>
                <a:rPr lang="es-ES" sz="1600" dirty="0"/>
                <a:t>B. IDEAS</a:t>
              </a:r>
            </a:p>
          </p:txBody>
        </p:sp>
      </p:grpSp>
      <p:grpSp>
        <p:nvGrpSpPr>
          <p:cNvPr id="14" name="Grupo 13"/>
          <p:cNvGrpSpPr/>
          <p:nvPr/>
        </p:nvGrpSpPr>
        <p:grpSpPr>
          <a:xfrm>
            <a:off x="4298284" y="2179366"/>
            <a:ext cx="2664296" cy="3600400"/>
            <a:chOff x="4298284" y="2179366"/>
            <a:chExt cx="2664296" cy="3600400"/>
          </a:xfrm>
        </p:grpSpPr>
        <p:sp>
          <p:nvSpPr>
            <p:cNvPr id="7" name="6 Triángulo isósceles"/>
            <p:cNvSpPr/>
            <p:nvPr/>
          </p:nvSpPr>
          <p:spPr>
            <a:xfrm rot="5400000">
              <a:off x="4010252" y="2827438"/>
              <a:ext cx="3600400" cy="2304256"/>
            </a:xfrm>
            <a:prstGeom prst="triangle">
              <a:avLst/>
            </a:prstGeom>
            <a:solidFill>
              <a:srgbClr val="009B3A"/>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4298284" y="3763542"/>
              <a:ext cx="2232248" cy="338554"/>
            </a:xfrm>
            <a:prstGeom prst="rect">
              <a:avLst/>
            </a:prstGeom>
            <a:noFill/>
          </p:spPr>
          <p:txBody>
            <a:bodyPr wrap="square" rtlCol="0">
              <a:spAutoFit/>
            </a:bodyPr>
            <a:lstStyle/>
            <a:p>
              <a:pPr algn="ctr"/>
              <a:r>
                <a:rPr lang="es-ES" sz="1600" dirty="0"/>
                <a:t>C. DEVELOPMENT</a:t>
              </a:r>
            </a:p>
          </p:txBody>
        </p:sp>
      </p:grpSp>
      <p:grpSp>
        <p:nvGrpSpPr>
          <p:cNvPr id="27" name="Grupo 26"/>
          <p:cNvGrpSpPr/>
          <p:nvPr/>
        </p:nvGrpSpPr>
        <p:grpSpPr>
          <a:xfrm>
            <a:off x="7322620" y="2970781"/>
            <a:ext cx="1944216" cy="2016224"/>
            <a:chOff x="7322620" y="2970781"/>
            <a:chExt cx="1944216" cy="2016224"/>
          </a:xfrm>
        </p:grpSpPr>
        <p:sp>
          <p:nvSpPr>
            <p:cNvPr id="5" name="4 Triángulo isósceles"/>
            <p:cNvSpPr/>
            <p:nvPr/>
          </p:nvSpPr>
          <p:spPr>
            <a:xfrm rot="16200000">
              <a:off x="6998584" y="3294817"/>
              <a:ext cx="2016224" cy="1368152"/>
            </a:xfrm>
            <a:prstGeom prst="triangle">
              <a:avLst/>
            </a:prstGeom>
            <a:solidFill>
              <a:srgbClr val="009B3A"/>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7538644" y="3704504"/>
              <a:ext cx="1728192" cy="523220"/>
            </a:xfrm>
            <a:prstGeom prst="rect">
              <a:avLst/>
            </a:prstGeom>
            <a:noFill/>
          </p:spPr>
          <p:txBody>
            <a:bodyPr wrap="square" rtlCol="0">
              <a:spAutoFit/>
            </a:bodyPr>
            <a:lstStyle/>
            <a:p>
              <a:r>
                <a:rPr lang="es-ES" sz="1600" dirty="0"/>
                <a:t>D. </a:t>
              </a:r>
            </a:p>
            <a:p>
              <a:r>
                <a:rPr lang="es-ES" sz="1200" dirty="0"/>
                <a:t>SCALING</a:t>
              </a:r>
            </a:p>
          </p:txBody>
        </p:sp>
      </p:grpSp>
      <p:grpSp>
        <p:nvGrpSpPr>
          <p:cNvPr id="3" name="Grupo 2"/>
          <p:cNvGrpSpPr/>
          <p:nvPr/>
        </p:nvGrpSpPr>
        <p:grpSpPr>
          <a:xfrm>
            <a:off x="4226276" y="1675310"/>
            <a:ext cx="432048" cy="4680520"/>
            <a:chOff x="4226276" y="1675310"/>
            <a:chExt cx="432048" cy="4680520"/>
          </a:xfrm>
        </p:grpSpPr>
        <p:sp>
          <p:nvSpPr>
            <p:cNvPr id="8" name="7 Rectángulo"/>
            <p:cNvSpPr/>
            <p:nvPr/>
          </p:nvSpPr>
          <p:spPr>
            <a:xfrm>
              <a:off x="4226276" y="1675310"/>
              <a:ext cx="432048" cy="46805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00B050"/>
                </a:solidFill>
              </a:endParaRPr>
            </a:p>
          </p:txBody>
        </p:sp>
        <p:sp>
          <p:nvSpPr>
            <p:cNvPr id="13" name="12 CuadroTexto"/>
            <p:cNvSpPr txBox="1"/>
            <p:nvPr/>
          </p:nvSpPr>
          <p:spPr>
            <a:xfrm>
              <a:off x="4298284" y="2467398"/>
              <a:ext cx="288032" cy="2585323"/>
            </a:xfrm>
            <a:prstGeom prst="rect">
              <a:avLst/>
            </a:prstGeom>
            <a:noFill/>
          </p:spPr>
          <p:txBody>
            <a:bodyPr wrap="square" rtlCol="0">
              <a:spAutoFit/>
            </a:bodyPr>
            <a:lstStyle/>
            <a:p>
              <a:pPr algn="ctr"/>
              <a:r>
                <a:rPr lang="es-ES" dirty="0">
                  <a:solidFill>
                    <a:srgbClr val="00B050"/>
                  </a:solidFill>
                </a:rPr>
                <a:t>F</a:t>
              </a:r>
            </a:p>
            <a:p>
              <a:pPr algn="ctr"/>
              <a:r>
                <a:rPr lang="es-ES" dirty="0">
                  <a:solidFill>
                    <a:srgbClr val="00B050"/>
                  </a:solidFill>
                </a:rPr>
                <a:t>I</a:t>
              </a:r>
            </a:p>
            <a:p>
              <a:pPr algn="ctr"/>
              <a:r>
                <a:rPr lang="es-ES" dirty="0">
                  <a:solidFill>
                    <a:srgbClr val="00B050"/>
                  </a:solidFill>
                </a:rPr>
                <a:t>L</a:t>
              </a:r>
            </a:p>
            <a:p>
              <a:pPr algn="ctr"/>
              <a:r>
                <a:rPr lang="es-ES" dirty="0">
                  <a:solidFill>
                    <a:srgbClr val="00B050"/>
                  </a:solidFill>
                </a:rPr>
                <a:t>T</a:t>
              </a:r>
            </a:p>
            <a:p>
              <a:pPr algn="ctr"/>
              <a:r>
                <a:rPr lang="es-ES" dirty="0">
                  <a:solidFill>
                    <a:srgbClr val="00B050"/>
                  </a:solidFill>
                </a:rPr>
                <a:t>E</a:t>
              </a:r>
            </a:p>
            <a:p>
              <a:pPr algn="ctr"/>
              <a:r>
                <a:rPr lang="ca-ES" dirty="0">
                  <a:solidFill>
                    <a:srgbClr val="00B050"/>
                  </a:solidFill>
                </a:rPr>
                <a:t>R</a:t>
              </a:r>
              <a:endParaRPr lang="es-ES" dirty="0">
                <a:solidFill>
                  <a:srgbClr val="00B050"/>
                </a:solidFill>
              </a:endParaRPr>
            </a:p>
            <a:p>
              <a:pPr algn="ctr"/>
              <a:endParaRPr lang="es-ES" dirty="0">
                <a:solidFill>
                  <a:srgbClr val="00B050"/>
                </a:solidFill>
              </a:endParaRPr>
            </a:p>
            <a:p>
              <a:pPr algn="ctr"/>
              <a:r>
                <a:rPr lang="es-ES" dirty="0">
                  <a:solidFill>
                    <a:srgbClr val="00B050"/>
                  </a:solidFill>
                </a:rPr>
                <a:t>I</a:t>
              </a:r>
            </a:p>
            <a:p>
              <a:pPr algn="ctr"/>
              <a:r>
                <a:rPr lang="es-ES" dirty="0">
                  <a:solidFill>
                    <a:srgbClr val="00B050"/>
                  </a:solidFill>
                </a:rPr>
                <a:t>I</a:t>
              </a:r>
            </a:p>
          </p:txBody>
        </p:sp>
      </p:grpSp>
      <p:grpSp>
        <p:nvGrpSpPr>
          <p:cNvPr id="15" name="Grupo 14"/>
          <p:cNvGrpSpPr/>
          <p:nvPr/>
        </p:nvGrpSpPr>
        <p:grpSpPr>
          <a:xfrm>
            <a:off x="6962580" y="3187478"/>
            <a:ext cx="406656" cy="1689419"/>
            <a:chOff x="6962580" y="3187478"/>
            <a:chExt cx="406656" cy="1689419"/>
          </a:xfrm>
        </p:grpSpPr>
        <p:sp>
          <p:nvSpPr>
            <p:cNvPr id="17" name="16 Rectángulo"/>
            <p:cNvSpPr/>
            <p:nvPr/>
          </p:nvSpPr>
          <p:spPr>
            <a:xfrm>
              <a:off x="6962580" y="3187478"/>
              <a:ext cx="406656" cy="16894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CuadroTexto"/>
            <p:cNvSpPr txBox="1"/>
            <p:nvPr/>
          </p:nvSpPr>
          <p:spPr>
            <a:xfrm>
              <a:off x="7034588" y="3341627"/>
              <a:ext cx="271104" cy="1477328"/>
            </a:xfrm>
            <a:prstGeom prst="rect">
              <a:avLst/>
            </a:prstGeom>
            <a:solidFill>
              <a:schemeClr val="tx1"/>
            </a:solidFill>
            <a:ln>
              <a:noFill/>
            </a:ln>
          </p:spPr>
          <p:txBody>
            <a:bodyPr wrap="square" rtlCol="0">
              <a:spAutoFit/>
            </a:bodyPr>
            <a:lstStyle/>
            <a:p>
              <a:pPr algn="ctr"/>
              <a:r>
                <a:rPr lang="es-ES" sz="900" b="1" dirty="0">
                  <a:solidFill>
                    <a:srgbClr val="00B050"/>
                  </a:solidFill>
                </a:rPr>
                <a:t>F</a:t>
              </a:r>
            </a:p>
            <a:p>
              <a:pPr algn="ctr"/>
              <a:r>
                <a:rPr lang="es-ES" sz="900" b="1" dirty="0">
                  <a:solidFill>
                    <a:srgbClr val="00B050"/>
                  </a:solidFill>
                </a:rPr>
                <a:t>I</a:t>
              </a:r>
            </a:p>
            <a:p>
              <a:pPr algn="ctr"/>
              <a:r>
                <a:rPr lang="es-ES" sz="900" b="1" dirty="0">
                  <a:solidFill>
                    <a:srgbClr val="00B050"/>
                  </a:solidFill>
                </a:rPr>
                <a:t>L</a:t>
              </a:r>
            </a:p>
            <a:p>
              <a:pPr algn="ctr"/>
              <a:r>
                <a:rPr lang="es-ES" sz="900" b="1" dirty="0">
                  <a:solidFill>
                    <a:srgbClr val="00B050"/>
                  </a:solidFill>
                </a:rPr>
                <a:t>T</a:t>
              </a:r>
            </a:p>
            <a:p>
              <a:pPr algn="ctr"/>
              <a:r>
                <a:rPr lang="es-ES" sz="900" b="1" dirty="0">
                  <a:solidFill>
                    <a:srgbClr val="00B050"/>
                  </a:solidFill>
                </a:rPr>
                <a:t>E</a:t>
              </a:r>
            </a:p>
            <a:p>
              <a:pPr algn="ctr"/>
              <a:r>
                <a:rPr lang="ca-ES" sz="900" b="1" dirty="0">
                  <a:solidFill>
                    <a:srgbClr val="00B050"/>
                  </a:solidFill>
                </a:rPr>
                <a:t>R</a:t>
              </a:r>
              <a:endParaRPr lang="es-ES" sz="900" b="1" dirty="0">
                <a:solidFill>
                  <a:srgbClr val="00B050"/>
                </a:solidFill>
              </a:endParaRPr>
            </a:p>
            <a:p>
              <a:pPr algn="ctr"/>
              <a:endParaRPr lang="es-ES" sz="900" b="1" dirty="0">
                <a:solidFill>
                  <a:srgbClr val="00B050"/>
                </a:solidFill>
              </a:endParaRPr>
            </a:p>
            <a:p>
              <a:pPr algn="ctr"/>
              <a:r>
                <a:rPr lang="es-ES" sz="900" b="1" dirty="0">
                  <a:solidFill>
                    <a:srgbClr val="00B050"/>
                  </a:solidFill>
                </a:rPr>
                <a:t>I</a:t>
              </a:r>
            </a:p>
            <a:p>
              <a:pPr algn="ctr"/>
              <a:r>
                <a:rPr lang="es-ES" sz="900" b="1" dirty="0">
                  <a:solidFill>
                    <a:srgbClr val="00B050"/>
                  </a:solidFill>
                </a:rPr>
                <a:t>I</a:t>
              </a:r>
            </a:p>
            <a:p>
              <a:pPr algn="ctr"/>
              <a:r>
                <a:rPr lang="es-ES" sz="900" b="1" dirty="0">
                  <a:solidFill>
                    <a:srgbClr val="00B050"/>
                  </a:solidFill>
                </a:rPr>
                <a:t>I</a:t>
              </a:r>
            </a:p>
          </p:txBody>
        </p:sp>
      </p:grpSp>
      <p:grpSp>
        <p:nvGrpSpPr>
          <p:cNvPr id="26" name="Grupo 25"/>
          <p:cNvGrpSpPr/>
          <p:nvPr/>
        </p:nvGrpSpPr>
        <p:grpSpPr>
          <a:xfrm>
            <a:off x="1345956" y="3115470"/>
            <a:ext cx="406656" cy="1689419"/>
            <a:chOff x="1345956" y="3115470"/>
            <a:chExt cx="406656" cy="1689419"/>
          </a:xfrm>
        </p:grpSpPr>
        <p:sp>
          <p:nvSpPr>
            <p:cNvPr id="19" name="18 Rectángulo"/>
            <p:cNvSpPr/>
            <p:nvPr/>
          </p:nvSpPr>
          <p:spPr>
            <a:xfrm>
              <a:off x="1345956" y="3115470"/>
              <a:ext cx="406656" cy="16894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00B050"/>
                </a:solidFill>
              </a:endParaRPr>
            </a:p>
          </p:txBody>
        </p:sp>
        <p:sp>
          <p:nvSpPr>
            <p:cNvPr id="20" name="19 CuadroTexto"/>
            <p:cNvSpPr txBox="1"/>
            <p:nvPr/>
          </p:nvSpPr>
          <p:spPr>
            <a:xfrm>
              <a:off x="1417964" y="3331494"/>
              <a:ext cx="271104" cy="1323439"/>
            </a:xfrm>
            <a:prstGeom prst="rect">
              <a:avLst/>
            </a:prstGeom>
            <a:solidFill>
              <a:schemeClr val="tx1"/>
            </a:solidFill>
            <a:ln>
              <a:noFill/>
            </a:ln>
          </p:spPr>
          <p:txBody>
            <a:bodyPr wrap="square" rtlCol="0">
              <a:spAutoFit/>
            </a:bodyPr>
            <a:lstStyle/>
            <a:p>
              <a:pPr algn="ctr"/>
              <a:r>
                <a:rPr lang="es-ES" sz="1000" b="1" dirty="0">
                  <a:solidFill>
                    <a:srgbClr val="00B050"/>
                  </a:solidFill>
                </a:rPr>
                <a:t>F</a:t>
              </a:r>
            </a:p>
            <a:p>
              <a:pPr algn="ctr"/>
              <a:r>
                <a:rPr lang="es-ES" sz="1000" b="1" dirty="0">
                  <a:solidFill>
                    <a:srgbClr val="00B050"/>
                  </a:solidFill>
                </a:rPr>
                <a:t>I</a:t>
              </a:r>
            </a:p>
            <a:p>
              <a:pPr algn="ctr"/>
              <a:r>
                <a:rPr lang="es-ES" sz="1000" b="1" dirty="0">
                  <a:solidFill>
                    <a:srgbClr val="00B050"/>
                  </a:solidFill>
                </a:rPr>
                <a:t>L</a:t>
              </a:r>
            </a:p>
            <a:p>
              <a:pPr algn="ctr"/>
              <a:r>
                <a:rPr lang="es-ES" sz="1000" b="1" dirty="0">
                  <a:solidFill>
                    <a:srgbClr val="00B050"/>
                  </a:solidFill>
                </a:rPr>
                <a:t>T</a:t>
              </a:r>
            </a:p>
            <a:p>
              <a:pPr algn="ctr"/>
              <a:r>
                <a:rPr lang="es-ES" sz="1000" b="1" dirty="0">
                  <a:solidFill>
                    <a:srgbClr val="00B050"/>
                  </a:solidFill>
                </a:rPr>
                <a:t>E</a:t>
              </a:r>
            </a:p>
            <a:p>
              <a:pPr algn="ctr"/>
              <a:r>
                <a:rPr lang="ca-ES" sz="1000" b="1" dirty="0">
                  <a:solidFill>
                    <a:srgbClr val="00B050"/>
                  </a:solidFill>
                </a:rPr>
                <a:t>R</a:t>
              </a:r>
              <a:endParaRPr lang="es-ES" sz="1000" b="1" dirty="0">
                <a:solidFill>
                  <a:srgbClr val="00B050"/>
                </a:solidFill>
              </a:endParaRPr>
            </a:p>
            <a:p>
              <a:pPr algn="ctr"/>
              <a:endParaRPr lang="es-ES" sz="1000" b="1" dirty="0">
                <a:solidFill>
                  <a:srgbClr val="00B050"/>
                </a:solidFill>
              </a:endParaRPr>
            </a:p>
            <a:p>
              <a:pPr algn="ctr"/>
              <a:r>
                <a:rPr lang="es-ES" sz="1000" b="1" dirty="0">
                  <a:solidFill>
                    <a:srgbClr val="00B050"/>
                  </a:solidFill>
                </a:rPr>
                <a:t>I</a:t>
              </a:r>
            </a:p>
          </p:txBody>
        </p:sp>
      </p:grpSp>
      <p:sp>
        <p:nvSpPr>
          <p:cNvPr id="21" name="Rectángulo 20"/>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s-ES" sz="3200" dirty="0">
                <a:solidFill>
                  <a:srgbClr val="009B3A"/>
                </a:solidFill>
                <a:latin typeface="HelveticaNeueLT Std UltLt"/>
                <a:cs typeface="Browallia New" pitchFamily="34" charset="-34"/>
              </a:rPr>
              <a:t>CANDY INNOVATION MODEL</a:t>
            </a:r>
          </a:p>
        </p:txBody>
      </p:sp>
      <p:pic>
        <p:nvPicPr>
          <p:cNvPr id="28" name="Imagen 5"/>
          <p:cNvPicPr>
            <a:picLocks noChangeAspect="1"/>
          </p:cNvPicPr>
          <p:nvPr/>
        </p:nvPicPr>
        <p:blipFill>
          <a:blip r:embed="rId2" cstate="print"/>
          <a:srcRect/>
          <a:stretch>
            <a:fillRect/>
          </a:stretch>
        </p:blipFill>
        <p:spPr bwMode="auto">
          <a:xfrm>
            <a:off x="7795556" y="6295334"/>
            <a:ext cx="1191248" cy="465868"/>
          </a:xfrm>
          <a:prstGeom prst="rect">
            <a:avLst/>
          </a:prstGeom>
          <a:noFill/>
          <a:ln w="9525">
            <a:noFill/>
            <a:miter lim="800000"/>
            <a:headEnd/>
            <a:tailEnd/>
          </a:ln>
        </p:spPr>
      </p:pic>
      <p:pic>
        <p:nvPicPr>
          <p:cNvPr id="31" name="Picture 2" descr="IAS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8873" y="6225789"/>
            <a:ext cx="3298405" cy="5354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213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ángulo 58"/>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eaLnBrk="1" fontAlgn="auto" hangingPunct="1">
              <a:spcBef>
                <a:spcPts val="0"/>
              </a:spcBef>
              <a:spcAft>
                <a:spcPts val="0"/>
              </a:spcAft>
              <a:defRPr/>
            </a:pPr>
            <a:endParaRPr lang="es-ES" sz="3200" dirty="0">
              <a:solidFill>
                <a:srgbClr val="009B3A"/>
              </a:solidFill>
              <a:latin typeface="HelveticaNeueLT Std UltLt"/>
              <a:cs typeface="Browallia New" pitchFamily="34" charset="-34"/>
            </a:endParaRPr>
          </a:p>
        </p:txBody>
      </p:sp>
      <p:pic>
        <p:nvPicPr>
          <p:cNvPr id="35" name="Imagen 34"/>
          <p:cNvPicPr>
            <a:picLocks noChangeAspect="1"/>
          </p:cNvPicPr>
          <p:nvPr/>
        </p:nvPicPr>
        <p:blipFill>
          <a:blip r:embed="rId2"/>
          <a:stretch>
            <a:fillRect/>
          </a:stretch>
        </p:blipFill>
        <p:spPr>
          <a:xfrm>
            <a:off x="9072412" y="7428691"/>
            <a:ext cx="9525" cy="9525"/>
          </a:xfrm>
          <a:prstGeom prst="rect">
            <a:avLst/>
          </a:prstGeom>
        </p:spPr>
      </p:pic>
      <p:pic>
        <p:nvPicPr>
          <p:cNvPr id="49" name="Imagen 4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24027" y="-1557297"/>
            <a:ext cx="876345" cy="381020"/>
          </a:xfrm>
          <a:prstGeom prst="rect">
            <a:avLst/>
          </a:prstGeom>
        </p:spPr>
      </p:pic>
      <p:grpSp>
        <p:nvGrpSpPr>
          <p:cNvPr id="3" name="Grupo 2"/>
          <p:cNvGrpSpPr/>
          <p:nvPr/>
        </p:nvGrpSpPr>
        <p:grpSpPr>
          <a:xfrm>
            <a:off x="3166300" y="2093847"/>
            <a:ext cx="2868143" cy="4144233"/>
            <a:chOff x="3166300" y="2093847"/>
            <a:chExt cx="2868143" cy="4144233"/>
          </a:xfrm>
        </p:grpSpPr>
        <p:pic>
          <p:nvPicPr>
            <p:cNvPr id="94" name="Picture 2" descr="Hombre, Masculina, Silueta, Humana, De Pie"/>
            <p:cNvPicPr>
              <a:picLocks noChangeAspect="1" noChangeArrowheads="1"/>
            </p:cNvPicPr>
            <p:nvPr/>
          </p:nvPicPr>
          <p:blipFill>
            <a:blip r:embed="rId4" cstate="print"/>
            <a:srcRect/>
            <a:stretch>
              <a:fillRect/>
            </a:stretch>
          </p:blipFill>
          <p:spPr bwMode="auto">
            <a:xfrm>
              <a:off x="3724027" y="6046735"/>
              <a:ext cx="95673" cy="191345"/>
            </a:xfrm>
            <a:prstGeom prst="rect">
              <a:avLst/>
            </a:prstGeom>
            <a:noFill/>
          </p:spPr>
        </p:pic>
        <p:sp>
          <p:nvSpPr>
            <p:cNvPr id="97" name="96 CuadroTexto"/>
            <p:cNvSpPr txBox="1"/>
            <p:nvPr/>
          </p:nvSpPr>
          <p:spPr>
            <a:xfrm>
              <a:off x="3868043" y="6046735"/>
              <a:ext cx="864096" cy="184666"/>
            </a:xfrm>
            <a:prstGeom prst="rect">
              <a:avLst/>
            </a:prstGeom>
            <a:noFill/>
            <a:ln>
              <a:solidFill>
                <a:schemeClr val="tx1"/>
              </a:solidFill>
            </a:ln>
          </p:spPr>
          <p:txBody>
            <a:bodyPr wrap="square" rtlCol="0">
              <a:spAutoFit/>
            </a:bodyPr>
            <a:lstStyle/>
            <a:p>
              <a:r>
                <a:rPr lang="en-US" sz="600" dirty="0"/>
                <a:t>user participation</a:t>
              </a:r>
            </a:p>
          </p:txBody>
        </p:sp>
        <p:pic>
          <p:nvPicPr>
            <p:cNvPr id="2" name="Imagen 1"/>
            <p:cNvPicPr>
              <a:picLocks noChangeAspect="1"/>
            </p:cNvPicPr>
            <p:nvPr/>
          </p:nvPicPr>
          <p:blipFill>
            <a:blip r:embed="rId5"/>
            <a:stretch>
              <a:fillRect/>
            </a:stretch>
          </p:blipFill>
          <p:spPr>
            <a:xfrm>
              <a:off x="3166300" y="2093847"/>
              <a:ext cx="2868143" cy="3707046"/>
            </a:xfrm>
            <a:prstGeom prst="rect">
              <a:avLst/>
            </a:prstGeom>
          </p:spPr>
        </p:pic>
      </p:grpSp>
      <p:pic>
        <p:nvPicPr>
          <p:cNvPr id="30" name="Imagen 29"/>
          <p:cNvPicPr>
            <a:picLocks noChangeAspect="1"/>
          </p:cNvPicPr>
          <p:nvPr/>
        </p:nvPicPr>
        <p:blipFill rotWithShape="1">
          <a:blip r:embed="rId6"/>
          <a:srcRect l="-546" t="-820" r="13917" b="820"/>
          <a:stretch/>
        </p:blipFill>
        <p:spPr>
          <a:xfrm>
            <a:off x="579042" y="2166751"/>
            <a:ext cx="2182587" cy="1676593"/>
          </a:xfrm>
          <a:prstGeom prst="rect">
            <a:avLst/>
          </a:prstGeom>
          <a:ln>
            <a:noFill/>
          </a:ln>
          <a:effectLst>
            <a:outerShdw blurRad="292100" dist="139700" dir="2700000" algn="tl" rotWithShape="0">
              <a:srgbClr val="333333">
                <a:alpha val="65000"/>
              </a:srgbClr>
            </a:outerShdw>
          </a:effectLst>
        </p:spPr>
      </p:pic>
      <p:pic>
        <p:nvPicPr>
          <p:cNvPr id="79" name="Picture 2"/>
          <p:cNvPicPr>
            <a:picLocks noChangeAspect="1" noChangeArrowheads="1"/>
          </p:cNvPicPr>
          <p:nvPr/>
        </p:nvPicPr>
        <p:blipFill>
          <a:blip r:embed="rId7" cstate="print"/>
          <a:srcRect/>
          <a:stretch>
            <a:fillRect/>
          </a:stretch>
        </p:blipFill>
        <p:spPr bwMode="auto">
          <a:xfrm>
            <a:off x="579042" y="4058343"/>
            <a:ext cx="2182587" cy="1742550"/>
          </a:xfrm>
          <a:prstGeom prst="rect">
            <a:avLst/>
          </a:prstGeom>
          <a:ln>
            <a:noFill/>
          </a:ln>
          <a:effectLst>
            <a:outerShdw blurRad="292100" dist="139700" dir="2700000" algn="tl" rotWithShape="0">
              <a:srgbClr val="333333">
                <a:alpha val="65000"/>
              </a:srgbClr>
            </a:outerShdw>
          </a:effectLst>
        </p:spPr>
      </p:pic>
      <p:pic>
        <p:nvPicPr>
          <p:cNvPr id="87" name="Picture 2"/>
          <p:cNvPicPr>
            <a:picLocks noChangeAspect="1" noChangeArrowheads="1"/>
          </p:cNvPicPr>
          <p:nvPr/>
        </p:nvPicPr>
        <p:blipFill>
          <a:blip r:embed="rId8" cstate="print"/>
          <a:srcRect/>
          <a:stretch>
            <a:fillRect/>
          </a:stretch>
        </p:blipFill>
        <p:spPr bwMode="auto">
          <a:xfrm>
            <a:off x="5935112" y="3205509"/>
            <a:ext cx="2590121" cy="1427784"/>
          </a:xfrm>
          <a:prstGeom prst="rect">
            <a:avLst/>
          </a:prstGeom>
          <a:noFill/>
          <a:ln w="9525">
            <a:noFill/>
            <a:miter lim="800000"/>
            <a:headEnd/>
            <a:tailEnd/>
          </a:ln>
        </p:spPr>
      </p:pic>
      <p:pic>
        <p:nvPicPr>
          <p:cNvPr id="96" name="Imagen 95"/>
          <p:cNvPicPr>
            <a:picLocks noChangeAspect="1"/>
          </p:cNvPicPr>
          <p:nvPr/>
        </p:nvPicPr>
        <p:blipFill>
          <a:blip r:embed="rId9" cstate="print"/>
          <a:stretch>
            <a:fillRect/>
          </a:stretch>
        </p:blipFill>
        <p:spPr>
          <a:xfrm>
            <a:off x="7280824" y="1372247"/>
            <a:ext cx="1640338" cy="985465"/>
          </a:xfrm>
          <a:prstGeom prst="rect">
            <a:avLst/>
          </a:prstGeom>
          <a:ln w="228600" cap="sq" cmpd="thickThin">
            <a:solidFill>
              <a:srgbClr val="000000"/>
            </a:solidFill>
            <a:prstDash val="solid"/>
            <a:miter lim="800000"/>
          </a:ln>
          <a:effectLst>
            <a:innerShdw blurRad="76200">
              <a:srgbClr val="000000"/>
            </a:innerShdw>
          </a:effectLst>
        </p:spPr>
      </p:pic>
      <p:pic>
        <p:nvPicPr>
          <p:cNvPr id="100" name="Imagen 5"/>
          <p:cNvPicPr>
            <a:picLocks noChangeAspect="1"/>
          </p:cNvPicPr>
          <p:nvPr/>
        </p:nvPicPr>
        <p:blipFill>
          <a:blip r:embed="rId10" cstate="print"/>
          <a:srcRect/>
          <a:stretch>
            <a:fillRect/>
          </a:stretch>
        </p:blipFill>
        <p:spPr bwMode="auto">
          <a:xfrm>
            <a:off x="7795556" y="6295334"/>
            <a:ext cx="1191248" cy="465868"/>
          </a:xfrm>
          <a:prstGeom prst="rect">
            <a:avLst/>
          </a:prstGeom>
          <a:noFill/>
          <a:ln w="9525">
            <a:noFill/>
            <a:miter lim="800000"/>
            <a:headEnd/>
            <a:tailEnd/>
          </a:ln>
        </p:spPr>
      </p:pic>
      <p:pic>
        <p:nvPicPr>
          <p:cNvPr id="101" name="Picture 2" descr="IASP"/>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108873" y="6225789"/>
            <a:ext cx="3298405" cy="535413"/>
          </a:xfrm>
          <a:prstGeom prst="rect">
            <a:avLst/>
          </a:prstGeom>
          <a:noFill/>
          <a:extLst>
            <a:ext uri="{909E8E84-426E-40DD-AFC4-6F175D3DCCD1}">
              <a14:hiddenFill xmlns:a14="http://schemas.microsoft.com/office/drawing/2010/main" xmlns="">
                <a:solidFill>
                  <a:srgbClr val="FFFFFF"/>
                </a:solidFill>
              </a14:hiddenFill>
            </a:ext>
          </a:extLst>
        </p:spPr>
      </p:pic>
      <p:sp>
        <p:nvSpPr>
          <p:cNvPr id="105" name="Rectángulo 5"/>
          <p:cNvSpPr>
            <a:spLocks noChangeArrowheads="1"/>
          </p:cNvSpPr>
          <p:nvPr/>
        </p:nvSpPr>
        <p:spPr bwMode="auto">
          <a:xfrm>
            <a:off x="347663" y="284163"/>
            <a:ext cx="3877985" cy="584775"/>
          </a:xfrm>
          <a:prstGeom prst="rect">
            <a:avLst/>
          </a:prstGeom>
          <a:noFill/>
          <a:ln w="9525">
            <a:noFill/>
            <a:miter lim="800000"/>
            <a:headEnd/>
            <a:tailEnd/>
          </a:ln>
        </p:spPr>
        <p:txBody>
          <a:bodyPr wrap="none">
            <a:spAutoFit/>
          </a:bodyPr>
          <a:lstStyle/>
          <a:p>
            <a:pPr eaLnBrk="1" hangingPunct="1"/>
            <a:r>
              <a:rPr lang="es-ES" altLang="es-ES" sz="3200" dirty="0">
                <a:solidFill>
                  <a:srgbClr val="009B3A"/>
                </a:solidFill>
                <a:latin typeface="HelveticaNeueLT Std UltLt"/>
                <a:cs typeface="Browallia New" pitchFamily="34" charset="-34"/>
              </a:rPr>
              <a:t>4.1.- CHALLENGES</a:t>
            </a:r>
            <a:endParaRPr lang="en-US" altLang="es-ES" sz="3200" dirty="0">
              <a:solidFill>
                <a:srgbClr val="009B3A"/>
              </a:solidFill>
              <a:latin typeface="HelveticaNeueLT Std UltLt"/>
              <a:cs typeface="Browallia New" pitchFamily="34" charset="-34"/>
            </a:endParaRPr>
          </a:p>
        </p:txBody>
      </p:sp>
    </p:spTree>
    <p:extLst>
      <p:ext uri="{BB962C8B-B14F-4D97-AF65-F5344CB8AC3E}">
        <p14:creationId xmlns:p14="http://schemas.microsoft.com/office/powerpoint/2010/main" xmlns="" val="348637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stretch>
            <a:fillRect/>
          </a:stretch>
        </p:blipFill>
        <p:spPr>
          <a:xfrm>
            <a:off x="2417343" y="2650528"/>
            <a:ext cx="4117342" cy="2611236"/>
          </a:xfrm>
          <a:prstGeom prst="rect">
            <a:avLst/>
          </a:prstGeom>
        </p:spPr>
      </p:pic>
      <p:sp>
        <p:nvSpPr>
          <p:cNvPr id="59" name="Rectángulo 58"/>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sz="3200" dirty="0">
              <a:solidFill>
                <a:srgbClr val="009B3A"/>
              </a:solidFill>
              <a:latin typeface="HelveticaNeueLT Std UltLt"/>
              <a:cs typeface="Browallia New" pitchFamily="34" charset="-34"/>
            </a:endParaRPr>
          </a:p>
        </p:txBody>
      </p:sp>
      <p:grpSp>
        <p:nvGrpSpPr>
          <p:cNvPr id="24" name="Grupo 23"/>
          <p:cNvGrpSpPr/>
          <p:nvPr/>
        </p:nvGrpSpPr>
        <p:grpSpPr>
          <a:xfrm>
            <a:off x="1857410" y="3075109"/>
            <a:ext cx="406656" cy="1689419"/>
            <a:chOff x="1403648" y="2341788"/>
            <a:chExt cx="406656" cy="1689419"/>
          </a:xfrm>
          <a:solidFill>
            <a:schemeClr val="tx1"/>
          </a:solidFill>
        </p:grpSpPr>
        <p:sp>
          <p:nvSpPr>
            <p:cNvPr id="113" name="112 Rectángulo"/>
            <p:cNvSpPr/>
            <p:nvPr/>
          </p:nvSpPr>
          <p:spPr>
            <a:xfrm>
              <a:off x="1403648" y="2341788"/>
              <a:ext cx="406656" cy="1689419"/>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00B050"/>
                </a:solidFill>
              </a:endParaRPr>
            </a:p>
          </p:txBody>
        </p:sp>
        <p:sp>
          <p:nvSpPr>
            <p:cNvPr id="114" name="113 CuadroTexto"/>
            <p:cNvSpPr txBox="1"/>
            <p:nvPr/>
          </p:nvSpPr>
          <p:spPr>
            <a:xfrm>
              <a:off x="1475655" y="2519039"/>
              <a:ext cx="216021" cy="1384995"/>
            </a:xfrm>
            <a:prstGeom prst="rect">
              <a:avLst/>
            </a:prstGeom>
            <a:grpFill/>
            <a:ln>
              <a:noFill/>
            </a:ln>
          </p:spPr>
          <p:txBody>
            <a:bodyPr wrap="square" rtlCol="0">
              <a:spAutoFit/>
            </a:bodyPr>
            <a:lstStyle/>
            <a:p>
              <a:pPr algn="ctr"/>
              <a:r>
                <a:rPr lang="es-ES" sz="1050" b="1" dirty="0">
                  <a:solidFill>
                    <a:srgbClr val="00B050"/>
                  </a:solidFill>
                </a:rPr>
                <a:t>FILTE</a:t>
              </a:r>
              <a:r>
                <a:rPr lang="ca-ES" sz="1050" b="1" dirty="0">
                  <a:solidFill>
                    <a:srgbClr val="00B050"/>
                  </a:solidFill>
                </a:rPr>
                <a:t>R</a:t>
              </a:r>
              <a:endParaRPr lang="es-ES" sz="1050" b="1" dirty="0">
                <a:solidFill>
                  <a:srgbClr val="00B050"/>
                </a:solidFill>
              </a:endParaRPr>
            </a:p>
            <a:p>
              <a:pPr algn="ctr"/>
              <a:endParaRPr lang="es-ES" sz="1050" b="1" dirty="0">
                <a:solidFill>
                  <a:srgbClr val="00B050"/>
                </a:solidFill>
              </a:endParaRPr>
            </a:p>
            <a:p>
              <a:pPr algn="ctr"/>
              <a:r>
                <a:rPr lang="es-ES" sz="1050" b="1" dirty="0">
                  <a:solidFill>
                    <a:srgbClr val="00B050"/>
                  </a:solidFill>
                </a:rPr>
                <a:t>I</a:t>
              </a:r>
            </a:p>
          </p:txBody>
        </p:sp>
      </p:grpSp>
      <p:pic>
        <p:nvPicPr>
          <p:cNvPr id="35" name="Imagen 34"/>
          <p:cNvPicPr>
            <a:picLocks noChangeAspect="1"/>
          </p:cNvPicPr>
          <p:nvPr/>
        </p:nvPicPr>
        <p:blipFill>
          <a:blip r:embed="rId3"/>
          <a:stretch>
            <a:fillRect/>
          </a:stretch>
        </p:blipFill>
        <p:spPr>
          <a:xfrm>
            <a:off x="9072412" y="7428691"/>
            <a:ext cx="9525" cy="9525"/>
          </a:xfrm>
          <a:prstGeom prst="rect">
            <a:avLst/>
          </a:prstGeom>
        </p:spPr>
      </p:pic>
      <p:pic>
        <p:nvPicPr>
          <p:cNvPr id="49" name="Imagen 4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24027" y="-1557297"/>
            <a:ext cx="876345" cy="381020"/>
          </a:xfrm>
          <a:prstGeom prst="rect">
            <a:avLst/>
          </a:prstGeom>
        </p:spPr>
      </p:pic>
      <p:sp>
        <p:nvSpPr>
          <p:cNvPr id="13" name="Rectangle 2"/>
          <p:cNvSpPr>
            <a:spLocks noChangeArrowheads="1"/>
          </p:cNvSpPr>
          <p:nvPr/>
        </p:nvSpPr>
        <p:spPr bwMode="auto">
          <a:xfrm>
            <a:off x="3092111" y="26376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2" name="Imagen 21"/>
          <p:cNvPicPr>
            <a:picLocks noChangeAspect="1"/>
          </p:cNvPicPr>
          <p:nvPr/>
        </p:nvPicPr>
        <p:blipFill>
          <a:blip r:embed="rId5" cstate="print"/>
          <a:stretch>
            <a:fillRect/>
          </a:stretch>
        </p:blipFill>
        <p:spPr>
          <a:xfrm>
            <a:off x="7180374" y="1335811"/>
            <a:ext cx="1750976" cy="1045380"/>
          </a:xfrm>
          <a:prstGeom prst="rect">
            <a:avLst/>
          </a:prstGeom>
          <a:ln w="228600" cap="sq" cmpd="thickThin">
            <a:solidFill>
              <a:srgbClr val="000000"/>
            </a:solidFill>
            <a:prstDash val="solid"/>
            <a:miter lim="800000"/>
          </a:ln>
          <a:effectLst>
            <a:innerShdw blurRad="76200">
              <a:srgbClr val="000000"/>
            </a:innerShdw>
          </a:effectLst>
        </p:spPr>
      </p:pic>
      <p:pic>
        <p:nvPicPr>
          <p:cNvPr id="79" name="Imagen 5"/>
          <p:cNvPicPr>
            <a:picLocks noChangeAspect="1"/>
          </p:cNvPicPr>
          <p:nvPr/>
        </p:nvPicPr>
        <p:blipFill>
          <a:blip r:embed="rId6" cstate="print"/>
          <a:srcRect/>
          <a:stretch>
            <a:fillRect/>
          </a:stretch>
        </p:blipFill>
        <p:spPr bwMode="auto">
          <a:xfrm>
            <a:off x="7795556" y="6295334"/>
            <a:ext cx="1191248" cy="465868"/>
          </a:xfrm>
          <a:prstGeom prst="rect">
            <a:avLst/>
          </a:prstGeom>
          <a:noFill/>
          <a:ln w="9525">
            <a:noFill/>
            <a:miter lim="800000"/>
            <a:headEnd/>
            <a:tailEnd/>
          </a:ln>
        </p:spPr>
      </p:pic>
      <p:pic>
        <p:nvPicPr>
          <p:cNvPr id="87" name="Picture 2" descr="IASP"/>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08873" y="6225789"/>
            <a:ext cx="3298405" cy="535413"/>
          </a:xfrm>
          <a:prstGeom prst="rect">
            <a:avLst/>
          </a:prstGeom>
          <a:noFill/>
          <a:extLst>
            <a:ext uri="{909E8E84-426E-40DD-AFC4-6F175D3DCCD1}">
              <a14:hiddenFill xmlns:a14="http://schemas.microsoft.com/office/drawing/2010/main" xmlns="">
                <a:solidFill>
                  <a:srgbClr val="FFFFFF"/>
                </a:solidFill>
              </a14:hiddenFill>
            </a:ext>
          </a:extLst>
        </p:spPr>
      </p:pic>
      <p:sp>
        <p:nvSpPr>
          <p:cNvPr id="96" name="Rectángulo 5"/>
          <p:cNvSpPr>
            <a:spLocks noChangeArrowheads="1"/>
          </p:cNvSpPr>
          <p:nvPr/>
        </p:nvSpPr>
        <p:spPr bwMode="auto">
          <a:xfrm>
            <a:off x="347663" y="284163"/>
            <a:ext cx="6330579" cy="584775"/>
          </a:xfrm>
          <a:prstGeom prst="rect">
            <a:avLst/>
          </a:prstGeom>
          <a:noFill/>
          <a:ln w="9525">
            <a:noFill/>
            <a:miter lim="800000"/>
            <a:headEnd/>
            <a:tailEnd/>
          </a:ln>
        </p:spPr>
        <p:txBody>
          <a:bodyPr wrap="none">
            <a:spAutoFit/>
          </a:bodyPr>
          <a:lstStyle/>
          <a:p>
            <a:pPr eaLnBrk="1" hangingPunct="1"/>
            <a:r>
              <a:rPr lang="es-ES" altLang="es-ES" sz="3200" dirty="0">
                <a:solidFill>
                  <a:srgbClr val="009B3A"/>
                </a:solidFill>
                <a:latin typeface="HelveticaNeueLT Std UltLt"/>
                <a:cs typeface="Browallia New" pitchFamily="34" charset="-34"/>
              </a:rPr>
              <a:t>4.2.- FILTERS OF CHALLENGES</a:t>
            </a:r>
            <a:endParaRPr lang="en-US" altLang="es-ES" sz="3200" dirty="0">
              <a:solidFill>
                <a:srgbClr val="009B3A"/>
              </a:solidFill>
              <a:latin typeface="HelveticaNeueLT Std UltLt"/>
              <a:cs typeface="Browallia New" pitchFamily="34" charset="-34"/>
            </a:endParaRPr>
          </a:p>
        </p:txBody>
      </p:sp>
    </p:spTree>
    <p:extLst>
      <p:ext uri="{BB962C8B-B14F-4D97-AF65-F5344CB8AC3E}">
        <p14:creationId xmlns:p14="http://schemas.microsoft.com/office/powerpoint/2010/main" xmlns="" val="801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p:txBody>
          <a:bodyPr/>
          <a:lstStyle/>
          <a:p>
            <a:pPr eaLnBrk="1" hangingPunct="1"/>
            <a:endParaRPr lang="es-ES" altLang="es-ES"/>
          </a:p>
        </p:txBody>
      </p:sp>
      <p:sp>
        <p:nvSpPr>
          <p:cNvPr id="8195" name="Marcador de contenido 2"/>
          <p:cNvSpPr>
            <a:spLocks noGrp="1"/>
          </p:cNvSpPr>
          <p:nvPr>
            <p:ph idx="1"/>
          </p:nvPr>
        </p:nvSpPr>
        <p:spPr/>
        <p:txBody>
          <a:bodyPr/>
          <a:lstStyle/>
          <a:p>
            <a:pPr eaLnBrk="1" hangingPunct="1"/>
            <a:endParaRPr lang="es-ES" altLang="es-ES"/>
          </a:p>
        </p:txBody>
      </p:sp>
      <p:sp>
        <p:nvSpPr>
          <p:cNvPr id="4" name="Rectángulo 3"/>
          <p:cNvSpPr/>
          <p:nvPr/>
        </p:nvSpPr>
        <p:spPr>
          <a:xfrm>
            <a:off x="0" y="11113"/>
            <a:ext cx="9144000" cy="568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8197" name="CuadroTexto 4"/>
          <p:cNvSpPr txBox="1">
            <a:spLocks noChangeArrowheads="1"/>
          </p:cNvSpPr>
          <p:nvPr/>
        </p:nvSpPr>
        <p:spPr bwMode="auto">
          <a:xfrm>
            <a:off x="536575" y="1697038"/>
            <a:ext cx="8953500" cy="769441"/>
          </a:xfrm>
          <a:prstGeom prst="rect">
            <a:avLst/>
          </a:prstGeom>
          <a:noFill/>
          <a:ln w="9525">
            <a:noFill/>
            <a:miter lim="800000"/>
            <a:headEnd/>
            <a:tailEnd/>
          </a:ln>
        </p:spPr>
        <p:txBody>
          <a:bodyPr>
            <a:spAutoFit/>
          </a:bodyPr>
          <a:lstStyle/>
          <a:p>
            <a:pPr eaLnBrk="1" hangingPunct="1"/>
            <a:r>
              <a:rPr lang="es-ES" altLang="es-ES" sz="4400" dirty="0">
                <a:solidFill>
                  <a:srgbClr val="009B3A"/>
                </a:solidFill>
                <a:latin typeface="HelveticaNeueLT Std UltLt"/>
                <a:cs typeface="Browallia New" pitchFamily="34" charset="-34"/>
              </a:rPr>
              <a:t>1.- BRIDGING THE GAP</a:t>
            </a:r>
          </a:p>
        </p:txBody>
      </p:sp>
      <p:pic>
        <p:nvPicPr>
          <p:cNvPr id="8198" name="Imagen 5"/>
          <p:cNvPicPr>
            <a:picLocks noChangeAspect="1"/>
          </p:cNvPicPr>
          <p:nvPr/>
        </p:nvPicPr>
        <p:blipFill>
          <a:blip r:embed="rId2" cstate="print"/>
          <a:srcRect/>
          <a:stretch>
            <a:fillRect/>
          </a:stretch>
        </p:blipFill>
        <p:spPr bwMode="auto">
          <a:xfrm>
            <a:off x="7038975" y="5922963"/>
            <a:ext cx="1814513" cy="709612"/>
          </a:xfrm>
          <a:prstGeom prst="rect">
            <a:avLst/>
          </a:prstGeom>
          <a:noFill/>
          <a:ln w="9525">
            <a:noFill/>
            <a:miter lim="800000"/>
            <a:headEnd/>
            <a:tailEnd/>
          </a:ln>
        </p:spPr>
      </p:pic>
      <p:pic>
        <p:nvPicPr>
          <p:cNvPr id="9" name="Picture 2" descr="IAS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515" y="5954632"/>
            <a:ext cx="4176464" cy="6779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9134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ángulo 58"/>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s-ES" sz="3200" dirty="0">
                <a:solidFill>
                  <a:srgbClr val="009B3A"/>
                </a:solidFill>
                <a:latin typeface="HelveticaNeueLT Std UltLt"/>
                <a:cs typeface="Browallia New" pitchFamily="34" charset="-34"/>
              </a:rPr>
              <a:t>i-</a:t>
            </a:r>
            <a:r>
              <a:rPr lang="es-ES" sz="3200" dirty="0" err="1">
                <a:solidFill>
                  <a:srgbClr val="009B3A"/>
                </a:solidFill>
                <a:latin typeface="HelveticaNeueLT Std UltLt"/>
                <a:cs typeface="Browallia New" pitchFamily="34" charset="-34"/>
              </a:rPr>
              <a:t>lab</a:t>
            </a:r>
            <a:r>
              <a:rPr lang="es-ES" sz="3200" dirty="0">
                <a:solidFill>
                  <a:srgbClr val="009B3A"/>
                </a:solidFill>
                <a:latin typeface="HelveticaNeueLT Std UltLt"/>
                <a:cs typeface="Browallia New" pitchFamily="34" charset="-34"/>
              </a:rPr>
              <a:t> HARVARD</a:t>
            </a:r>
          </a:p>
        </p:txBody>
      </p:sp>
      <p:pic>
        <p:nvPicPr>
          <p:cNvPr id="35" name="Imagen 34"/>
          <p:cNvPicPr>
            <a:picLocks noChangeAspect="1"/>
          </p:cNvPicPr>
          <p:nvPr/>
        </p:nvPicPr>
        <p:blipFill>
          <a:blip r:embed="rId2"/>
          <a:stretch>
            <a:fillRect/>
          </a:stretch>
        </p:blipFill>
        <p:spPr>
          <a:xfrm>
            <a:off x="9072412" y="7428691"/>
            <a:ext cx="9525" cy="9525"/>
          </a:xfrm>
          <a:prstGeom prst="rect">
            <a:avLst/>
          </a:prstGeom>
        </p:spPr>
      </p:pic>
      <p:pic>
        <p:nvPicPr>
          <p:cNvPr id="49" name="Imagen 4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24027" y="-1557297"/>
            <a:ext cx="876345" cy="381020"/>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xmlns="" val="330156501"/>
              </p:ext>
            </p:extLst>
          </p:nvPr>
        </p:nvGraphicFramePr>
        <p:xfrm>
          <a:off x="1995261" y="3094838"/>
          <a:ext cx="5393690" cy="1793748"/>
        </p:xfrm>
        <a:graphic>
          <a:graphicData uri="http://schemas.openxmlformats.org/drawingml/2006/table">
            <a:tbl>
              <a:tblPr firstRow="1" firstCol="1" bandRow="1">
                <a:tableStyleId>{5C22544A-7EE6-4342-B048-85BDC9FD1C3A}</a:tableStyleId>
              </a:tblPr>
              <a:tblGrid>
                <a:gridCol w="2247265">
                  <a:extLst>
                    <a:ext uri="{9D8B030D-6E8A-4147-A177-3AD203B41FA5}">
                      <a16:colId xmlns:a16="http://schemas.microsoft.com/office/drawing/2014/main" xmlns="" val="3896750359"/>
                    </a:ext>
                  </a:extLst>
                </a:gridCol>
                <a:gridCol w="3146425">
                  <a:extLst>
                    <a:ext uri="{9D8B030D-6E8A-4147-A177-3AD203B41FA5}">
                      <a16:colId xmlns:a16="http://schemas.microsoft.com/office/drawing/2014/main" xmlns="" val="783127230"/>
                    </a:ext>
                  </a:extLst>
                </a:gridCol>
              </a:tblGrid>
              <a:tr h="0">
                <a:tc>
                  <a:txBody>
                    <a:bodyPr/>
                    <a:lstStyle/>
                    <a:p>
                      <a:pPr>
                        <a:lnSpc>
                          <a:spcPct val="107000"/>
                        </a:lnSpc>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a:lnSpc>
                          <a:spcPct val="107000"/>
                        </a:lnSpc>
                        <a:spcAft>
                          <a:spcPts val="0"/>
                        </a:spcAft>
                      </a:pPr>
                      <a:r>
                        <a:rPr lang="en-US" sz="1000" dirty="0">
                          <a:effectLst/>
                        </a:rPr>
                        <a:t>The i-lab is a unique collaboration and education space designed to foster entrepreneurship and innovation across Harvard University.</a:t>
                      </a:r>
                      <a:endParaRPr lang="es-ES" sz="1100" dirty="0">
                        <a:effectLst/>
                      </a:endParaRPr>
                    </a:p>
                    <a:p>
                      <a:pPr>
                        <a:lnSpc>
                          <a:spcPct val="107000"/>
                        </a:lnSpc>
                        <a:spcAft>
                          <a:spcPts val="0"/>
                        </a:spcAft>
                      </a:pPr>
                      <a:r>
                        <a:rPr lang="en-US" sz="1000" dirty="0">
                          <a:effectLst/>
                        </a:rPr>
                        <a:t> </a:t>
                      </a:r>
                      <a:endParaRPr lang="es-ES" sz="1100" dirty="0">
                        <a:effectLst/>
                      </a:endParaRPr>
                    </a:p>
                    <a:p>
                      <a:pPr>
                        <a:lnSpc>
                          <a:spcPct val="107000"/>
                        </a:lnSpc>
                        <a:spcAft>
                          <a:spcPts val="0"/>
                        </a:spcAft>
                      </a:pPr>
                      <a:r>
                        <a:rPr lang="en-US" sz="1000" dirty="0">
                          <a:effectLst/>
                        </a:rPr>
                        <a:t>i-Labs is divided into Explore, Meet, Ideate, </a:t>
                      </a:r>
                      <a:r>
                        <a:rPr lang="en-US" sz="1000" dirty="0" err="1">
                          <a:effectLst/>
                        </a:rPr>
                        <a:t>Prototype+Build</a:t>
                      </a:r>
                      <a:r>
                        <a:rPr lang="en-US" sz="1000" dirty="0">
                          <a:effectLst/>
                        </a:rPr>
                        <a:t> and </a:t>
                      </a:r>
                      <a:r>
                        <a:rPr lang="en-US" sz="1000" dirty="0" err="1">
                          <a:effectLst/>
                        </a:rPr>
                        <a:t>Launch+Growth</a:t>
                      </a:r>
                      <a:r>
                        <a:rPr lang="en-US" sz="1000" dirty="0">
                          <a:effectLst/>
                        </a:rPr>
                        <a:t>.</a:t>
                      </a:r>
                      <a:endParaRPr lang="es-ES" sz="1100" dirty="0">
                        <a:effectLst/>
                      </a:endParaRPr>
                    </a:p>
                    <a:p>
                      <a:pPr>
                        <a:lnSpc>
                          <a:spcPct val="107000"/>
                        </a:lnSpc>
                        <a:spcAft>
                          <a:spcPts val="0"/>
                        </a:spcAft>
                      </a:pPr>
                      <a:r>
                        <a:rPr lang="en-US" sz="1000" dirty="0">
                          <a:effectLst/>
                        </a:rPr>
                        <a:t> </a:t>
                      </a:r>
                      <a:endParaRPr lang="es-ES" sz="1100" dirty="0">
                        <a:effectLst/>
                      </a:endParaRPr>
                    </a:p>
                    <a:p>
                      <a:pPr>
                        <a:lnSpc>
                          <a:spcPct val="107000"/>
                        </a:lnSpc>
                        <a:spcAft>
                          <a:spcPts val="0"/>
                        </a:spcAft>
                      </a:pPr>
                      <a:r>
                        <a:rPr lang="en-US" sz="1000" dirty="0">
                          <a:effectLst/>
                        </a:rPr>
                        <a:t>Explore is stimulating the community with daily events, including training, workshops and hackathons. </a:t>
                      </a:r>
                      <a:endParaRPr lang="es-ES" sz="1100" dirty="0">
                        <a:effectLst/>
                      </a:endParaRPr>
                    </a:p>
                    <a:p>
                      <a:pPr>
                        <a:lnSpc>
                          <a:spcPct val="107000"/>
                        </a:lnSpc>
                        <a:spcAft>
                          <a:spcPts val="0"/>
                        </a:spcAft>
                      </a:pPr>
                      <a:r>
                        <a:rPr lang="en-US" sz="1000" dirty="0">
                          <a:effectLst/>
                        </a:rPr>
                        <a:t> </a:t>
                      </a:r>
                      <a:endParaRPr lang="es-ES" sz="1100" dirty="0">
                        <a:effectLst/>
                      </a:endParaRPr>
                    </a:p>
                    <a:p>
                      <a:pPr>
                        <a:lnSpc>
                          <a:spcPct val="107000"/>
                        </a:lnSpc>
                        <a:spcAft>
                          <a:spcPts val="0"/>
                        </a:spcAft>
                      </a:pPr>
                      <a:r>
                        <a:rPr lang="en-US" sz="1000" b="1" kern="1200" dirty="0">
                          <a:solidFill>
                            <a:schemeClr val="lt1"/>
                          </a:solidFill>
                          <a:effectLst/>
                          <a:latin typeface="+mn-lt"/>
                          <a:ea typeface="+mn-ea"/>
                          <a:cs typeface="+mn-cs"/>
                        </a:rPr>
                        <a:t>https://i-lab.harvard.edu</a:t>
                      </a:r>
                      <a:endParaRPr lang="es-ES" sz="1000" b="1" kern="1200" dirty="0">
                        <a:solidFill>
                          <a:schemeClr val="lt1"/>
                        </a:solidFill>
                        <a:effectLst/>
                        <a:latin typeface="+mn-lt"/>
                        <a:ea typeface="+mn-ea"/>
                        <a:cs typeface="+mn-cs"/>
                      </a:endParaRPr>
                    </a:p>
                  </a:txBody>
                  <a:tcPr marL="68580" marR="68580" marT="0" marB="0" anchor="ctr">
                    <a:solidFill>
                      <a:schemeClr val="tx1"/>
                    </a:solidFill>
                  </a:tcPr>
                </a:tc>
                <a:extLst>
                  <a:ext uri="{0D108BD9-81ED-4DB2-BD59-A6C34878D82A}">
                    <a16:rowId xmlns:a16="http://schemas.microsoft.com/office/drawing/2014/main" xmlns="" val="1804416523"/>
                  </a:ext>
                </a:extLst>
              </a:tr>
            </a:tbl>
          </a:graphicData>
        </a:graphic>
      </p:graphicFrame>
      <p:pic>
        <p:nvPicPr>
          <p:cNvPr id="8193" name="Imagen 2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94943" y="3095568"/>
            <a:ext cx="2238345" cy="175829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2"/>
          <p:cNvSpPr>
            <a:spLocks noChangeArrowheads="1"/>
          </p:cNvSpPr>
          <p:nvPr/>
        </p:nvSpPr>
        <p:spPr bwMode="auto">
          <a:xfrm>
            <a:off x="3092111" y="26376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4" name="Imagen 5"/>
          <p:cNvPicPr>
            <a:picLocks noChangeAspect="1"/>
          </p:cNvPicPr>
          <p:nvPr/>
        </p:nvPicPr>
        <p:blipFill>
          <a:blip r:embed="rId5" cstate="print"/>
          <a:srcRect/>
          <a:stretch>
            <a:fillRect/>
          </a:stretch>
        </p:blipFill>
        <p:spPr bwMode="auto">
          <a:xfrm>
            <a:off x="7795556" y="6295334"/>
            <a:ext cx="1191248" cy="465868"/>
          </a:xfrm>
          <a:prstGeom prst="rect">
            <a:avLst/>
          </a:prstGeom>
          <a:noFill/>
          <a:ln w="9525">
            <a:noFill/>
            <a:miter lim="800000"/>
            <a:headEnd/>
            <a:tailEnd/>
          </a:ln>
        </p:spPr>
      </p:pic>
      <p:pic>
        <p:nvPicPr>
          <p:cNvPr id="16" name="Picture 2" descr="IASP"/>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08873" y="6225789"/>
            <a:ext cx="3298405" cy="5354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0824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ángulo 58"/>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sz="3200" dirty="0">
              <a:solidFill>
                <a:srgbClr val="009B3A"/>
              </a:solidFill>
              <a:latin typeface="HelveticaNeueLT Std UltLt"/>
              <a:cs typeface="Browallia New" pitchFamily="34" charset="-34"/>
            </a:endParaRPr>
          </a:p>
        </p:txBody>
      </p:sp>
      <p:grpSp>
        <p:nvGrpSpPr>
          <p:cNvPr id="2" name="Grupo 1"/>
          <p:cNvGrpSpPr/>
          <p:nvPr/>
        </p:nvGrpSpPr>
        <p:grpSpPr>
          <a:xfrm>
            <a:off x="2224130" y="2028635"/>
            <a:ext cx="2935527" cy="4257483"/>
            <a:chOff x="2224130" y="2028635"/>
            <a:chExt cx="2935527" cy="4257483"/>
          </a:xfrm>
        </p:grpSpPr>
        <p:pic>
          <p:nvPicPr>
            <p:cNvPr id="94" name="Picture 2" descr="Hombre, Masculina, Silueta, Humana, De Pie"/>
            <p:cNvPicPr>
              <a:picLocks noChangeAspect="1" noChangeArrowheads="1"/>
            </p:cNvPicPr>
            <p:nvPr/>
          </p:nvPicPr>
          <p:blipFill>
            <a:blip r:embed="rId2" cstate="print"/>
            <a:srcRect/>
            <a:stretch>
              <a:fillRect/>
            </a:stretch>
          </p:blipFill>
          <p:spPr bwMode="auto">
            <a:xfrm>
              <a:off x="3863513" y="6094773"/>
              <a:ext cx="95673" cy="191345"/>
            </a:xfrm>
            <a:prstGeom prst="rect">
              <a:avLst/>
            </a:prstGeom>
            <a:noFill/>
          </p:spPr>
        </p:pic>
        <p:sp>
          <p:nvSpPr>
            <p:cNvPr id="97" name="96 CuadroTexto"/>
            <p:cNvSpPr txBox="1"/>
            <p:nvPr/>
          </p:nvSpPr>
          <p:spPr>
            <a:xfrm>
              <a:off x="4007529" y="6094773"/>
              <a:ext cx="864096" cy="184666"/>
            </a:xfrm>
            <a:prstGeom prst="rect">
              <a:avLst/>
            </a:prstGeom>
            <a:noFill/>
            <a:ln>
              <a:solidFill>
                <a:schemeClr val="tx1"/>
              </a:solidFill>
            </a:ln>
          </p:spPr>
          <p:txBody>
            <a:bodyPr wrap="square" rtlCol="0">
              <a:spAutoFit/>
            </a:bodyPr>
            <a:lstStyle/>
            <a:p>
              <a:r>
                <a:rPr lang="en-US" sz="600" dirty="0"/>
                <a:t>user participation</a:t>
              </a:r>
            </a:p>
          </p:txBody>
        </p:sp>
        <p:grpSp>
          <p:nvGrpSpPr>
            <p:cNvPr id="37" name="Grupo 36"/>
            <p:cNvGrpSpPr/>
            <p:nvPr/>
          </p:nvGrpSpPr>
          <p:grpSpPr>
            <a:xfrm>
              <a:off x="2224130" y="2028635"/>
              <a:ext cx="2935527" cy="3758923"/>
              <a:chOff x="1708481" y="1560780"/>
              <a:chExt cx="2935527" cy="3758923"/>
            </a:xfrm>
          </p:grpSpPr>
          <p:grpSp>
            <p:nvGrpSpPr>
              <p:cNvPr id="26" name="Grupo 25"/>
              <p:cNvGrpSpPr/>
              <p:nvPr/>
            </p:nvGrpSpPr>
            <p:grpSpPr>
              <a:xfrm>
                <a:off x="1708481" y="1560780"/>
                <a:ext cx="2647495" cy="3378837"/>
                <a:chOff x="1708481" y="1560780"/>
                <a:chExt cx="2647495" cy="3378837"/>
              </a:xfrm>
            </p:grpSpPr>
            <p:grpSp>
              <p:nvGrpSpPr>
                <p:cNvPr id="14" name="30 Grupo"/>
                <p:cNvGrpSpPr/>
                <p:nvPr/>
              </p:nvGrpSpPr>
              <p:grpSpPr>
                <a:xfrm>
                  <a:off x="1708481" y="1560780"/>
                  <a:ext cx="2575487" cy="3378837"/>
                  <a:chOff x="1511423" y="1484785"/>
                  <a:chExt cx="2736304" cy="3600400"/>
                </a:xfrm>
              </p:grpSpPr>
              <p:sp>
                <p:nvSpPr>
                  <p:cNvPr id="6" name="5 Triángulo isósceles"/>
                  <p:cNvSpPr/>
                  <p:nvPr/>
                </p:nvSpPr>
                <p:spPr>
                  <a:xfrm rot="16200000">
                    <a:off x="1079375" y="1916833"/>
                    <a:ext cx="3600400" cy="2736304"/>
                  </a:xfrm>
                  <a:prstGeom prst="triangle">
                    <a:avLst/>
                  </a:prstGeom>
                  <a:solidFill>
                    <a:srgbClr val="009B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0" name="9 CuadroTexto"/>
                  <p:cNvSpPr txBox="1"/>
                  <p:nvPr/>
                </p:nvSpPr>
                <p:spPr>
                  <a:xfrm>
                    <a:off x="3176667" y="3196449"/>
                    <a:ext cx="778666" cy="262367"/>
                  </a:xfrm>
                  <a:prstGeom prst="rect">
                    <a:avLst/>
                  </a:prstGeom>
                  <a:noFill/>
                </p:spPr>
                <p:txBody>
                  <a:bodyPr wrap="square" rtlCol="0">
                    <a:spAutoFit/>
                  </a:bodyPr>
                  <a:lstStyle/>
                  <a:p>
                    <a:pPr algn="ctr"/>
                    <a:r>
                      <a:rPr lang="es-ES" sz="1000" b="1" dirty="0"/>
                      <a:t>B. IDEAS</a:t>
                    </a:r>
                  </a:p>
                </p:txBody>
              </p:sp>
            </p:grpSp>
            <p:cxnSp>
              <p:nvCxnSpPr>
                <p:cNvPr id="84" name="83 Conector recto"/>
                <p:cNvCxnSpPr/>
                <p:nvPr/>
              </p:nvCxnSpPr>
              <p:spPr>
                <a:xfrm flipH="1" flipV="1">
                  <a:off x="3199554" y="2303015"/>
                  <a:ext cx="1084414" cy="1047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flipH="1">
                  <a:off x="3199554" y="3431324"/>
                  <a:ext cx="1084414" cy="743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89 Conector recto"/>
                <p:cNvCxnSpPr/>
                <p:nvPr/>
              </p:nvCxnSpPr>
              <p:spPr>
                <a:xfrm flipH="1">
                  <a:off x="3184393" y="2303015"/>
                  <a:ext cx="15161" cy="1893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90 CuadroTexto"/>
                <p:cNvSpPr txBox="1"/>
                <p:nvPr/>
              </p:nvSpPr>
              <p:spPr>
                <a:xfrm>
                  <a:off x="2051720" y="3023095"/>
                  <a:ext cx="936104" cy="307777"/>
                </a:xfrm>
                <a:prstGeom prst="rect">
                  <a:avLst/>
                </a:prstGeom>
                <a:noFill/>
              </p:spPr>
              <p:txBody>
                <a:bodyPr wrap="square" rtlCol="0">
                  <a:spAutoFit/>
                </a:bodyPr>
                <a:lstStyle/>
                <a:p>
                  <a:r>
                    <a:rPr lang="en-US" sz="700" dirty="0"/>
                    <a:t>Internal/External</a:t>
                  </a:r>
                </a:p>
                <a:p>
                  <a:r>
                    <a:rPr lang="en-US" sz="700" dirty="0"/>
                    <a:t>Workshop</a:t>
                  </a:r>
                </a:p>
              </p:txBody>
            </p:sp>
            <p:sp>
              <p:nvSpPr>
                <p:cNvPr id="92" name="91 CuadroTexto"/>
                <p:cNvSpPr txBox="1"/>
                <p:nvPr/>
              </p:nvSpPr>
              <p:spPr>
                <a:xfrm>
                  <a:off x="3419872" y="2231007"/>
                  <a:ext cx="936104" cy="415498"/>
                </a:xfrm>
                <a:prstGeom prst="rect">
                  <a:avLst/>
                </a:prstGeom>
                <a:noFill/>
              </p:spPr>
              <p:txBody>
                <a:bodyPr wrap="square" rtlCol="0">
                  <a:spAutoFit/>
                </a:bodyPr>
                <a:lstStyle/>
                <a:p>
                  <a:endParaRPr lang="en-US" sz="700" dirty="0"/>
                </a:p>
                <a:p>
                  <a:r>
                    <a:rPr lang="en-US" sz="700" dirty="0"/>
                    <a:t>Call for solutions</a:t>
                  </a:r>
                </a:p>
                <a:p>
                  <a:r>
                    <a:rPr lang="en-US" sz="700" b="1" dirty="0"/>
                    <a:t>Ex: Open Challenge</a:t>
                  </a:r>
                </a:p>
              </p:txBody>
            </p:sp>
            <p:sp>
              <p:nvSpPr>
                <p:cNvPr id="75" name="74 CuadroTexto"/>
                <p:cNvSpPr txBox="1"/>
                <p:nvPr/>
              </p:nvSpPr>
              <p:spPr>
                <a:xfrm>
                  <a:off x="3419872" y="2158999"/>
                  <a:ext cx="936104" cy="307777"/>
                </a:xfrm>
                <a:prstGeom prst="rect">
                  <a:avLst/>
                </a:prstGeom>
                <a:noFill/>
              </p:spPr>
              <p:txBody>
                <a:bodyPr wrap="square" rtlCol="0">
                  <a:spAutoFit/>
                </a:bodyPr>
                <a:lstStyle/>
                <a:p>
                  <a:r>
                    <a:rPr lang="en-US" sz="700" b="1" dirty="0"/>
                    <a:t>Open Call</a:t>
                  </a:r>
                </a:p>
                <a:p>
                  <a:endParaRPr lang="en-US" sz="700" b="1" dirty="0"/>
                </a:p>
              </p:txBody>
            </p:sp>
            <p:pic>
              <p:nvPicPr>
                <p:cNvPr id="83" name="Picture 2" descr="Hombre, Masculina, Silueta, Humana, De Pie"/>
                <p:cNvPicPr>
                  <a:picLocks noChangeAspect="1" noChangeArrowheads="1"/>
                </p:cNvPicPr>
                <p:nvPr/>
              </p:nvPicPr>
              <p:blipFill>
                <a:blip r:embed="rId2" cstate="print"/>
                <a:srcRect/>
                <a:stretch>
                  <a:fillRect/>
                </a:stretch>
              </p:blipFill>
              <p:spPr bwMode="auto">
                <a:xfrm>
                  <a:off x="4067944" y="4535263"/>
                  <a:ext cx="95673" cy="191345"/>
                </a:xfrm>
                <a:prstGeom prst="rect">
                  <a:avLst/>
                </a:prstGeom>
                <a:noFill/>
              </p:spPr>
            </p:pic>
            <p:pic>
              <p:nvPicPr>
                <p:cNvPr id="85" name="Picture 2" descr="Hombre, Masculina, Silueta, Humana, De Pie"/>
                <p:cNvPicPr>
                  <a:picLocks noChangeAspect="1" noChangeArrowheads="1"/>
                </p:cNvPicPr>
                <p:nvPr/>
              </p:nvPicPr>
              <p:blipFill>
                <a:blip r:embed="rId2" cstate="print"/>
                <a:srcRect/>
                <a:stretch>
                  <a:fillRect/>
                </a:stretch>
              </p:blipFill>
              <p:spPr bwMode="auto">
                <a:xfrm>
                  <a:off x="3995936" y="2014983"/>
                  <a:ext cx="95673" cy="191345"/>
                </a:xfrm>
                <a:prstGeom prst="rect">
                  <a:avLst/>
                </a:prstGeom>
                <a:noFill/>
              </p:spPr>
            </p:pic>
          </p:grpSp>
          <p:pic>
            <p:nvPicPr>
              <p:cNvPr id="19" name="Imagen 18"/>
              <p:cNvPicPr>
                <a:picLocks noChangeAspect="1"/>
              </p:cNvPicPr>
              <p:nvPr/>
            </p:nvPicPr>
            <p:blipFill>
              <a:blip r:embed="rId3" cstate="print"/>
              <a:stretch>
                <a:fillRect/>
              </a:stretch>
            </p:blipFill>
            <p:spPr>
              <a:xfrm>
                <a:off x="2760799" y="4535491"/>
                <a:ext cx="892084" cy="784212"/>
              </a:xfrm>
              <a:prstGeom prst="rect">
                <a:avLst/>
              </a:prstGeom>
            </p:spPr>
          </p:pic>
          <p:sp>
            <p:nvSpPr>
              <p:cNvPr id="93" name="92 CuadroTexto"/>
              <p:cNvSpPr txBox="1"/>
              <p:nvPr/>
            </p:nvSpPr>
            <p:spPr>
              <a:xfrm>
                <a:off x="3707904" y="3959199"/>
                <a:ext cx="864096" cy="307777"/>
              </a:xfrm>
              <a:prstGeom prst="rect">
                <a:avLst/>
              </a:prstGeom>
              <a:noFill/>
            </p:spPr>
            <p:txBody>
              <a:bodyPr wrap="square" rtlCol="0">
                <a:spAutoFit/>
              </a:bodyPr>
              <a:lstStyle/>
              <a:p>
                <a:r>
                  <a:rPr lang="en-US" sz="700" dirty="0"/>
                  <a:t>Ecosystem</a:t>
                </a:r>
              </a:p>
              <a:p>
                <a:r>
                  <a:rPr lang="en-US" sz="700" b="1" dirty="0"/>
                  <a:t>EX: Lab</a:t>
                </a:r>
              </a:p>
            </p:txBody>
          </p:sp>
          <p:sp>
            <p:nvSpPr>
              <p:cNvPr id="78" name="77 CuadroTexto"/>
              <p:cNvSpPr txBox="1"/>
              <p:nvPr/>
            </p:nvSpPr>
            <p:spPr>
              <a:xfrm>
                <a:off x="3707904" y="3743175"/>
                <a:ext cx="936104" cy="307777"/>
              </a:xfrm>
              <a:prstGeom prst="rect">
                <a:avLst/>
              </a:prstGeom>
              <a:noFill/>
            </p:spPr>
            <p:txBody>
              <a:bodyPr wrap="square" rtlCol="0">
                <a:spAutoFit/>
              </a:bodyPr>
              <a:lstStyle/>
              <a:p>
                <a:r>
                  <a:rPr lang="en-US" sz="700" b="1" dirty="0"/>
                  <a:t>Ecology of innovation</a:t>
                </a:r>
              </a:p>
            </p:txBody>
          </p:sp>
        </p:grpSp>
      </p:grpSp>
      <p:pic>
        <p:nvPicPr>
          <p:cNvPr id="35" name="Imagen 34"/>
          <p:cNvPicPr>
            <a:picLocks noChangeAspect="1"/>
          </p:cNvPicPr>
          <p:nvPr/>
        </p:nvPicPr>
        <p:blipFill>
          <a:blip r:embed="rId4"/>
          <a:stretch>
            <a:fillRect/>
          </a:stretch>
        </p:blipFill>
        <p:spPr>
          <a:xfrm>
            <a:off x="9072412" y="7428691"/>
            <a:ext cx="9525" cy="9525"/>
          </a:xfrm>
          <a:prstGeom prst="rect">
            <a:avLst/>
          </a:prstGeom>
        </p:spPr>
      </p:pic>
      <p:pic>
        <p:nvPicPr>
          <p:cNvPr id="88" name="Imagen 5"/>
          <p:cNvPicPr>
            <a:picLocks noChangeAspect="1"/>
          </p:cNvPicPr>
          <p:nvPr/>
        </p:nvPicPr>
        <p:blipFill>
          <a:blip r:embed="rId5" cstate="print"/>
          <a:srcRect/>
          <a:stretch>
            <a:fillRect/>
          </a:stretch>
        </p:blipFill>
        <p:spPr bwMode="auto">
          <a:xfrm>
            <a:off x="7790092" y="6256651"/>
            <a:ext cx="1191248" cy="465868"/>
          </a:xfrm>
          <a:prstGeom prst="rect">
            <a:avLst/>
          </a:prstGeom>
          <a:noFill/>
          <a:ln w="9525">
            <a:noFill/>
            <a:miter lim="800000"/>
            <a:headEnd/>
            <a:tailEnd/>
          </a:ln>
        </p:spPr>
      </p:pic>
      <p:pic>
        <p:nvPicPr>
          <p:cNvPr id="89" name="Picture 2" descr="IASP"/>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03409" y="6187106"/>
            <a:ext cx="3298405" cy="535413"/>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Imagen 12"/>
          <p:cNvPicPr>
            <a:picLocks noChangeAspect="1"/>
          </p:cNvPicPr>
          <p:nvPr/>
        </p:nvPicPr>
        <p:blipFill rotWithShape="1">
          <a:blip r:embed="rId7" cstate="print">
            <a:extLst>
              <a:ext uri="{28A0092B-C50C-407E-A947-70E740481C1C}">
                <a14:useLocalDpi xmlns:a14="http://schemas.microsoft.com/office/drawing/2010/main" xmlns="" val="0"/>
              </a:ext>
            </a:extLst>
          </a:blip>
          <a:srcRect l="26766"/>
          <a:stretch/>
        </p:blipFill>
        <p:spPr>
          <a:xfrm>
            <a:off x="4903085" y="2166260"/>
            <a:ext cx="1991628" cy="1529749"/>
          </a:xfrm>
          <a:prstGeom prst="rect">
            <a:avLst/>
          </a:prstGeom>
          <a:ln>
            <a:noFill/>
          </a:ln>
          <a:effectLst>
            <a:outerShdw blurRad="292100" dist="139700" dir="2700000" algn="tl" rotWithShape="0">
              <a:srgbClr val="333333">
                <a:alpha val="65000"/>
              </a:srgbClr>
            </a:outerShdw>
          </a:effectLst>
        </p:spPr>
      </p:pic>
      <p:pic>
        <p:nvPicPr>
          <p:cNvPr id="25" name="Imagen 24"/>
          <p:cNvPicPr>
            <a:picLocks noChangeAspect="1"/>
          </p:cNvPicPr>
          <p:nvPr/>
        </p:nvPicPr>
        <p:blipFill>
          <a:blip r:embed="rId8" cstate="print"/>
          <a:stretch>
            <a:fillRect/>
          </a:stretch>
        </p:blipFill>
        <p:spPr>
          <a:xfrm>
            <a:off x="7273949" y="1394285"/>
            <a:ext cx="1660185" cy="1055133"/>
          </a:xfrm>
          <a:prstGeom prst="rect">
            <a:avLst/>
          </a:prstGeom>
          <a:ln w="228600" cap="sq" cmpd="thickThin">
            <a:solidFill>
              <a:srgbClr val="000000"/>
            </a:solidFill>
            <a:prstDash val="solid"/>
            <a:miter lim="800000"/>
          </a:ln>
          <a:effectLst>
            <a:innerShdw blurRad="76200">
              <a:srgbClr val="000000"/>
            </a:innerShdw>
          </a:effectLst>
        </p:spPr>
      </p:pic>
      <p:pic>
        <p:nvPicPr>
          <p:cNvPr id="79" name="Picture 2" descr="Z:\22@_InnovationEx\cajon_de_sastre\fotos\explorar.jpg"/>
          <p:cNvPicPr>
            <a:picLocks noChangeAspect="1" noChangeArrowheads="1"/>
          </p:cNvPicPr>
          <p:nvPr/>
        </p:nvPicPr>
        <p:blipFill>
          <a:blip r:embed="rId9" cstate="print"/>
          <a:srcRect/>
          <a:stretch>
            <a:fillRect/>
          </a:stretch>
        </p:blipFill>
        <p:spPr bwMode="auto">
          <a:xfrm>
            <a:off x="416529" y="3068662"/>
            <a:ext cx="1659291" cy="1244356"/>
          </a:xfrm>
          <a:prstGeom prst="roundRect">
            <a:avLst>
              <a:gd name="adj" fmla="val 4167"/>
            </a:avLst>
          </a:prstGeom>
          <a:noFill/>
          <a:ln w="76200" cap="sq">
            <a:noFill/>
            <a:miter lim="800000"/>
          </a:ln>
          <a:effectLst>
            <a:outerShdw blurRad="50800" dist="50800" dir="5400000" algn="ctr" rotWithShape="0">
              <a:schemeClr val="bg1"/>
            </a:outerShdw>
            <a:reflection blurRad="12700" stA="33000" endPos="28000" dist="5000" dir="5400000" sy="-100000" algn="bl" rotWithShape="0"/>
          </a:effectLst>
        </p:spPr>
      </p:pic>
      <p:pic>
        <p:nvPicPr>
          <p:cNvPr id="31" name="Imagen 30"/>
          <p:cNvPicPr>
            <a:picLocks noChangeAspect="1"/>
          </p:cNvPicPr>
          <p:nvPr/>
        </p:nvPicPr>
        <p:blipFill rotWithShape="1">
          <a:blip r:embed="rId10" cstate="print">
            <a:extLst>
              <a:ext uri="{28A0092B-C50C-407E-A947-70E740481C1C}">
                <a14:useLocalDpi xmlns:a14="http://schemas.microsoft.com/office/drawing/2010/main" xmlns="" val="0"/>
              </a:ext>
            </a:extLst>
          </a:blip>
          <a:srcRect l="21700" t="15826" r="2421" b="43198"/>
          <a:stretch/>
        </p:blipFill>
        <p:spPr>
          <a:xfrm>
            <a:off x="4947768" y="3887080"/>
            <a:ext cx="1951795" cy="1405356"/>
          </a:xfrm>
          <a:prstGeom prst="rect">
            <a:avLst/>
          </a:prstGeom>
          <a:ln>
            <a:noFill/>
          </a:ln>
          <a:effectLst>
            <a:outerShdw blurRad="292100" dist="139700" dir="2700000" algn="tl" rotWithShape="0">
              <a:srgbClr val="333333">
                <a:alpha val="65000"/>
              </a:srgbClr>
            </a:outerShdw>
          </a:effectLst>
        </p:spPr>
      </p:pic>
      <p:sp>
        <p:nvSpPr>
          <p:cNvPr id="87" name="Rectángulo 5"/>
          <p:cNvSpPr>
            <a:spLocks noChangeArrowheads="1"/>
          </p:cNvSpPr>
          <p:nvPr/>
        </p:nvSpPr>
        <p:spPr bwMode="auto">
          <a:xfrm>
            <a:off x="347663" y="284163"/>
            <a:ext cx="2350323" cy="584775"/>
          </a:xfrm>
          <a:prstGeom prst="rect">
            <a:avLst/>
          </a:prstGeom>
          <a:noFill/>
          <a:ln w="9525">
            <a:noFill/>
            <a:miter lim="800000"/>
            <a:headEnd/>
            <a:tailEnd/>
          </a:ln>
        </p:spPr>
        <p:txBody>
          <a:bodyPr wrap="none">
            <a:spAutoFit/>
          </a:bodyPr>
          <a:lstStyle/>
          <a:p>
            <a:pPr eaLnBrk="1" hangingPunct="1"/>
            <a:r>
              <a:rPr lang="es-ES" altLang="es-ES" sz="3200" dirty="0">
                <a:solidFill>
                  <a:srgbClr val="009B3A"/>
                </a:solidFill>
                <a:latin typeface="HelveticaNeueLT Std UltLt"/>
                <a:cs typeface="Browallia New" pitchFamily="34" charset="-34"/>
              </a:rPr>
              <a:t>4.3.- IDEAS</a:t>
            </a:r>
            <a:endParaRPr lang="en-US" altLang="es-ES" sz="3200" dirty="0">
              <a:solidFill>
                <a:srgbClr val="009B3A"/>
              </a:solidFill>
              <a:latin typeface="HelveticaNeueLT Std UltLt"/>
              <a:cs typeface="Browallia New" pitchFamily="34" charset="-34"/>
            </a:endParaRPr>
          </a:p>
        </p:txBody>
      </p:sp>
    </p:spTree>
    <p:extLst>
      <p:ext uri="{BB962C8B-B14F-4D97-AF65-F5344CB8AC3E}">
        <p14:creationId xmlns:p14="http://schemas.microsoft.com/office/powerpoint/2010/main" xmlns="" val="207293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p:cNvGrpSpPr/>
          <p:nvPr/>
        </p:nvGrpSpPr>
        <p:grpSpPr>
          <a:xfrm>
            <a:off x="2075058" y="1791715"/>
            <a:ext cx="432049" cy="3456384"/>
            <a:chOff x="4283965" y="1510927"/>
            <a:chExt cx="432049" cy="3456384"/>
          </a:xfrm>
          <a:solidFill>
            <a:schemeClr val="tx1"/>
          </a:solidFill>
        </p:grpSpPr>
        <p:sp>
          <p:nvSpPr>
            <p:cNvPr id="8" name="7 Rectángulo"/>
            <p:cNvSpPr/>
            <p:nvPr/>
          </p:nvSpPr>
          <p:spPr>
            <a:xfrm>
              <a:off x="4283965" y="1510927"/>
              <a:ext cx="432049" cy="345638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2" name="111 CuadroTexto"/>
            <p:cNvSpPr txBox="1"/>
            <p:nvPr/>
          </p:nvSpPr>
          <p:spPr>
            <a:xfrm>
              <a:off x="4375431" y="1906079"/>
              <a:ext cx="216023" cy="2554545"/>
            </a:xfrm>
            <a:prstGeom prst="rect">
              <a:avLst/>
            </a:prstGeom>
            <a:grpFill/>
            <a:ln>
              <a:solidFill>
                <a:schemeClr val="tx1"/>
              </a:solidFill>
            </a:ln>
          </p:spPr>
          <p:txBody>
            <a:bodyPr wrap="square" rtlCol="0">
              <a:spAutoFit/>
            </a:bodyPr>
            <a:lstStyle/>
            <a:p>
              <a:r>
                <a:rPr lang="es-ES" sz="1600" b="1" dirty="0">
                  <a:solidFill>
                    <a:srgbClr val="00B050"/>
                  </a:solidFill>
                </a:rPr>
                <a:t> </a:t>
              </a:r>
            </a:p>
            <a:p>
              <a:pPr algn="ctr"/>
              <a:r>
                <a:rPr lang="es-ES" sz="1600" b="1" dirty="0">
                  <a:solidFill>
                    <a:srgbClr val="00B050"/>
                  </a:solidFill>
                </a:rPr>
                <a:t>FILT</a:t>
              </a:r>
            </a:p>
            <a:p>
              <a:pPr algn="ctr"/>
              <a:r>
                <a:rPr lang="ca-ES" sz="1600" b="1" dirty="0">
                  <a:solidFill>
                    <a:srgbClr val="00B050"/>
                  </a:solidFill>
                </a:rPr>
                <a:t>E</a:t>
              </a:r>
            </a:p>
            <a:p>
              <a:pPr algn="ctr"/>
              <a:r>
                <a:rPr lang="ca-ES" sz="1600" b="1" dirty="0">
                  <a:solidFill>
                    <a:srgbClr val="00B050"/>
                  </a:solidFill>
                </a:rPr>
                <a:t>R</a:t>
              </a:r>
            </a:p>
            <a:p>
              <a:pPr algn="ctr"/>
              <a:endParaRPr lang="es-ES" sz="1600" b="1" dirty="0">
                <a:solidFill>
                  <a:srgbClr val="00B050"/>
                </a:solidFill>
              </a:endParaRPr>
            </a:p>
            <a:p>
              <a:pPr algn="ctr"/>
              <a:r>
                <a:rPr lang="es-ES" sz="1600" b="1" dirty="0">
                  <a:solidFill>
                    <a:srgbClr val="00B050"/>
                  </a:solidFill>
                </a:rPr>
                <a:t>I</a:t>
              </a:r>
            </a:p>
            <a:p>
              <a:pPr algn="ctr"/>
              <a:r>
                <a:rPr lang="es-ES" sz="1600" b="1" dirty="0">
                  <a:solidFill>
                    <a:srgbClr val="00B050"/>
                  </a:solidFill>
                </a:rPr>
                <a:t>I </a:t>
              </a:r>
            </a:p>
          </p:txBody>
        </p:sp>
      </p:grpSp>
      <p:pic>
        <p:nvPicPr>
          <p:cNvPr id="32" name="Imagen 31"/>
          <p:cNvPicPr>
            <a:picLocks noChangeAspect="1"/>
          </p:cNvPicPr>
          <p:nvPr/>
        </p:nvPicPr>
        <p:blipFill>
          <a:blip r:embed="rId2"/>
          <a:stretch>
            <a:fillRect/>
          </a:stretch>
        </p:blipFill>
        <p:spPr>
          <a:xfrm>
            <a:off x="2866706" y="2775005"/>
            <a:ext cx="4002641" cy="2178896"/>
          </a:xfrm>
          <a:prstGeom prst="rect">
            <a:avLst/>
          </a:prstGeom>
        </p:spPr>
      </p:pic>
      <p:sp>
        <p:nvSpPr>
          <p:cNvPr id="59" name="Rectángulo 58"/>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sz="3200" dirty="0">
              <a:solidFill>
                <a:srgbClr val="009B3A"/>
              </a:solidFill>
              <a:latin typeface="HelveticaNeueLT Std UltLt"/>
              <a:cs typeface="Browallia New" pitchFamily="34" charset="-34"/>
            </a:endParaRPr>
          </a:p>
        </p:txBody>
      </p:sp>
      <p:pic>
        <p:nvPicPr>
          <p:cNvPr id="35" name="Imagen 34"/>
          <p:cNvPicPr>
            <a:picLocks noChangeAspect="1"/>
          </p:cNvPicPr>
          <p:nvPr/>
        </p:nvPicPr>
        <p:blipFill>
          <a:blip r:embed="rId3"/>
          <a:stretch>
            <a:fillRect/>
          </a:stretch>
        </p:blipFill>
        <p:spPr>
          <a:xfrm>
            <a:off x="9072412" y="7428691"/>
            <a:ext cx="9525" cy="9525"/>
          </a:xfrm>
          <a:prstGeom prst="rect">
            <a:avLst/>
          </a:prstGeom>
        </p:spPr>
      </p:pic>
      <p:pic>
        <p:nvPicPr>
          <p:cNvPr id="88" name="Imagen 5"/>
          <p:cNvPicPr>
            <a:picLocks noChangeAspect="1"/>
          </p:cNvPicPr>
          <p:nvPr/>
        </p:nvPicPr>
        <p:blipFill>
          <a:blip r:embed="rId4" cstate="print"/>
          <a:srcRect/>
          <a:stretch>
            <a:fillRect/>
          </a:stretch>
        </p:blipFill>
        <p:spPr bwMode="auto">
          <a:xfrm>
            <a:off x="7790092" y="6256651"/>
            <a:ext cx="1191248" cy="465868"/>
          </a:xfrm>
          <a:prstGeom prst="rect">
            <a:avLst/>
          </a:prstGeom>
          <a:noFill/>
          <a:ln w="9525">
            <a:noFill/>
            <a:miter lim="800000"/>
            <a:headEnd/>
            <a:tailEnd/>
          </a:ln>
        </p:spPr>
      </p:pic>
      <p:pic>
        <p:nvPicPr>
          <p:cNvPr id="89" name="Picture 2" descr="IASP"/>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3409" y="6187106"/>
            <a:ext cx="3298405" cy="535413"/>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Imagen 12"/>
          <p:cNvPicPr>
            <a:picLocks noChangeAspect="1"/>
          </p:cNvPicPr>
          <p:nvPr/>
        </p:nvPicPr>
        <p:blipFill>
          <a:blip r:embed="rId6" cstate="print"/>
          <a:stretch>
            <a:fillRect/>
          </a:stretch>
        </p:blipFill>
        <p:spPr>
          <a:xfrm>
            <a:off x="7280824" y="1412128"/>
            <a:ext cx="1643170" cy="972070"/>
          </a:xfrm>
          <a:prstGeom prst="rect">
            <a:avLst/>
          </a:prstGeom>
          <a:ln w="228600" cap="sq" cmpd="thickThin">
            <a:solidFill>
              <a:srgbClr val="000000"/>
            </a:solidFill>
            <a:prstDash val="solid"/>
            <a:miter lim="800000"/>
          </a:ln>
          <a:effectLst>
            <a:innerShdw blurRad="76200">
              <a:srgbClr val="000000"/>
            </a:innerShdw>
          </a:effectLst>
        </p:spPr>
      </p:pic>
      <p:sp>
        <p:nvSpPr>
          <p:cNvPr id="14" name="Rectángulo 5"/>
          <p:cNvSpPr>
            <a:spLocks noChangeArrowheads="1"/>
          </p:cNvSpPr>
          <p:nvPr/>
        </p:nvSpPr>
        <p:spPr bwMode="auto">
          <a:xfrm>
            <a:off x="347663" y="284163"/>
            <a:ext cx="4528804" cy="584775"/>
          </a:xfrm>
          <a:prstGeom prst="rect">
            <a:avLst/>
          </a:prstGeom>
          <a:noFill/>
          <a:ln w="9525">
            <a:noFill/>
            <a:miter lim="800000"/>
            <a:headEnd/>
            <a:tailEnd/>
          </a:ln>
        </p:spPr>
        <p:txBody>
          <a:bodyPr wrap="none">
            <a:spAutoFit/>
          </a:bodyPr>
          <a:lstStyle/>
          <a:p>
            <a:pPr eaLnBrk="1" hangingPunct="1"/>
            <a:r>
              <a:rPr lang="es-ES" altLang="es-ES" sz="3200" dirty="0">
                <a:solidFill>
                  <a:srgbClr val="009B3A"/>
                </a:solidFill>
                <a:latin typeface="HelveticaNeueLT Std UltLt"/>
                <a:cs typeface="Browallia New" pitchFamily="34" charset="-34"/>
              </a:rPr>
              <a:t>4.4.- FILTER OF IDEAS</a:t>
            </a:r>
            <a:endParaRPr lang="en-US" altLang="es-ES" sz="3200" dirty="0">
              <a:solidFill>
                <a:srgbClr val="009B3A"/>
              </a:solidFill>
              <a:latin typeface="HelveticaNeueLT Std UltLt"/>
              <a:cs typeface="Browallia New" pitchFamily="34" charset="-34"/>
            </a:endParaRPr>
          </a:p>
        </p:txBody>
      </p:sp>
    </p:spTree>
    <p:extLst>
      <p:ext uri="{BB962C8B-B14F-4D97-AF65-F5344CB8AC3E}">
        <p14:creationId xmlns:p14="http://schemas.microsoft.com/office/powerpoint/2010/main" xmlns="" val="418721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ángulo 58"/>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s-ES" sz="3200" dirty="0">
                <a:solidFill>
                  <a:srgbClr val="009B3A"/>
                </a:solidFill>
                <a:latin typeface="HelveticaNeueLT Std UltLt"/>
                <a:cs typeface="Browallia New" pitchFamily="34" charset="-34"/>
              </a:rPr>
              <a:t>STANFORD </a:t>
            </a:r>
            <a:r>
              <a:rPr lang="es-ES" sz="3200" dirty="0" err="1">
                <a:solidFill>
                  <a:srgbClr val="009B3A"/>
                </a:solidFill>
                <a:latin typeface="HelveticaNeueLT Std UltLt"/>
                <a:cs typeface="Browallia New" pitchFamily="34" charset="-34"/>
              </a:rPr>
              <a:t>d.school</a:t>
            </a:r>
            <a:endParaRPr lang="es-ES" sz="3200" dirty="0">
              <a:solidFill>
                <a:srgbClr val="009B3A"/>
              </a:solidFill>
              <a:latin typeface="HelveticaNeueLT Std UltLt"/>
              <a:cs typeface="Browallia New" pitchFamily="34" charset="-34"/>
            </a:endParaRPr>
          </a:p>
        </p:txBody>
      </p:sp>
      <p:pic>
        <p:nvPicPr>
          <p:cNvPr id="35" name="Imagen 34"/>
          <p:cNvPicPr>
            <a:picLocks noChangeAspect="1"/>
          </p:cNvPicPr>
          <p:nvPr/>
        </p:nvPicPr>
        <p:blipFill>
          <a:blip r:embed="rId2"/>
          <a:stretch>
            <a:fillRect/>
          </a:stretch>
        </p:blipFill>
        <p:spPr>
          <a:xfrm>
            <a:off x="9072412" y="7428691"/>
            <a:ext cx="9525" cy="9525"/>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xmlns="" val="1111313118"/>
              </p:ext>
            </p:extLst>
          </p:nvPr>
        </p:nvGraphicFramePr>
        <p:xfrm>
          <a:off x="1532414" y="2670949"/>
          <a:ext cx="5393690" cy="2282952"/>
        </p:xfrm>
        <a:graphic>
          <a:graphicData uri="http://schemas.openxmlformats.org/drawingml/2006/table">
            <a:tbl>
              <a:tblPr firstRow="1" firstCol="1" bandRow="1">
                <a:tableStyleId>{5C22544A-7EE6-4342-B048-85BDC9FD1C3A}</a:tableStyleId>
              </a:tblPr>
              <a:tblGrid>
                <a:gridCol w="2247265">
                  <a:extLst>
                    <a:ext uri="{9D8B030D-6E8A-4147-A177-3AD203B41FA5}">
                      <a16:colId xmlns:a16="http://schemas.microsoft.com/office/drawing/2014/main" xmlns="" val="809308048"/>
                    </a:ext>
                  </a:extLst>
                </a:gridCol>
                <a:gridCol w="3146425">
                  <a:extLst>
                    <a:ext uri="{9D8B030D-6E8A-4147-A177-3AD203B41FA5}">
                      <a16:colId xmlns:a16="http://schemas.microsoft.com/office/drawing/2014/main" xmlns="" val="3506701877"/>
                    </a:ext>
                  </a:extLst>
                </a:gridCol>
              </a:tblGrid>
              <a:tr h="0">
                <a:tc>
                  <a:txBody>
                    <a:bodyPr/>
                    <a:lstStyle/>
                    <a:p>
                      <a:pPr>
                        <a:lnSpc>
                          <a:spcPct val="107000"/>
                        </a:lnSpc>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a:lnSpc>
                          <a:spcPct val="107000"/>
                        </a:lnSpc>
                        <a:spcAft>
                          <a:spcPts val="0"/>
                        </a:spcAft>
                      </a:pPr>
                      <a:r>
                        <a:rPr lang="en-US" sz="1000" dirty="0" err="1">
                          <a:effectLst/>
                        </a:rPr>
                        <a:t>d.school</a:t>
                      </a:r>
                      <a:r>
                        <a:rPr lang="en-US" sz="1000" dirty="0">
                          <a:effectLst/>
                        </a:rPr>
                        <a:t> is a place for explorers &amp; experimenters at Stanford University</a:t>
                      </a:r>
                      <a:endParaRPr lang="es-ES" sz="1100" dirty="0">
                        <a:effectLst/>
                      </a:endParaRPr>
                    </a:p>
                    <a:p>
                      <a:pPr>
                        <a:lnSpc>
                          <a:spcPct val="107000"/>
                        </a:lnSpc>
                        <a:spcAft>
                          <a:spcPts val="0"/>
                        </a:spcAft>
                      </a:pPr>
                      <a:r>
                        <a:rPr lang="en-US" sz="1000" dirty="0">
                          <a:effectLst/>
                        </a:rPr>
                        <a:t> </a:t>
                      </a:r>
                      <a:endParaRPr lang="es-ES" sz="1100" dirty="0">
                        <a:effectLst/>
                      </a:endParaRPr>
                    </a:p>
                    <a:p>
                      <a:pPr>
                        <a:lnSpc>
                          <a:spcPct val="107000"/>
                        </a:lnSpc>
                        <a:spcAft>
                          <a:spcPts val="0"/>
                        </a:spcAft>
                      </a:pPr>
                      <a:r>
                        <a:rPr lang="en-US" sz="1000" dirty="0">
                          <a:effectLst/>
                        </a:rPr>
                        <a:t>8 core abilities:</a:t>
                      </a:r>
                      <a:endParaRPr lang="es-ES" sz="1100" dirty="0">
                        <a:effectLst/>
                      </a:endParaRPr>
                    </a:p>
                    <a:p>
                      <a:pPr marL="342900" lvl="0" indent="-342900">
                        <a:lnSpc>
                          <a:spcPct val="107000"/>
                        </a:lnSpc>
                        <a:spcAft>
                          <a:spcPts val="0"/>
                        </a:spcAft>
                        <a:buFont typeface="Calibri" panose="020F0502020204030204" pitchFamily="34" charset="0"/>
                        <a:buChar char="-"/>
                      </a:pPr>
                      <a:r>
                        <a:rPr lang="en-US" sz="1000" dirty="0">
                          <a:effectLst/>
                        </a:rPr>
                        <a:t>Navigate Ambiguity</a:t>
                      </a:r>
                      <a:endParaRPr lang="es-ES" sz="1100" dirty="0">
                        <a:effectLst/>
                      </a:endParaRPr>
                    </a:p>
                    <a:p>
                      <a:pPr marL="342900" lvl="0" indent="-342900">
                        <a:lnSpc>
                          <a:spcPct val="107000"/>
                        </a:lnSpc>
                        <a:spcAft>
                          <a:spcPts val="0"/>
                        </a:spcAft>
                        <a:buFont typeface="Calibri" panose="020F0502020204030204" pitchFamily="34" charset="0"/>
                        <a:buChar char="-"/>
                      </a:pPr>
                      <a:r>
                        <a:rPr lang="en-US" sz="1000" dirty="0">
                          <a:effectLst/>
                        </a:rPr>
                        <a:t>Learn from others</a:t>
                      </a:r>
                      <a:endParaRPr lang="es-ES" sz="1100" dirty="0">
                        <a:effectLst/>
                      </a:endParaRPr>
                    </a:p>
                    <a:p>
                      <a:pPr marL="342900" lvl="0" indent="-342900">
                        <a:lnSpc>
                          <a:spcPct val="107000"/>
                        </a:lnSpc>
                        <a:spcAft>
                          <a:spcPts val="0"/>
                        </a:spcAft>
                        <a:buFont typeface="Calibri" panose="020F0502020204030204" pitchFamily="34" charset="0"/>
                        <a:buChar char="-"/>
                      </a:pPr>
                      <a:r>
                        <a:rPr lang="en-US" sz="1000" dirty="0">
                          <a:effectLst/>
                        </a:rPr>
                        <a:t>Synthesize Information</a:t>
                      </a:r>
                      <a:endParaRPr lang="es-ES" sz="1100" dirty="0">
                        <a:effectLst/>
                      </a:endParaRPr>
                    </a:p>
                    <a:p>
                      <a:pPr marL="342900" lvl="0" indent="-342900">
                        <a:lnSpc>
                          <a:spcPct val="107000"/>
                        </a:lnSpc>
                        <a:spcAft>
                          <a:spcPts val="0"/>
                        </a:spcAft>
                        <a:buFont typeface="Calibri" panose="020F0502020204030204" pitchFamily="34" charset="0"/>
                        <a:buChar char="-"/>
                      </a:pPr>
                      <a:r>
                        <a:rPr lang="en-US" sz="1000" dirty="0">
                          <a:effectLst/>
                        </a:rPr>
                        <a:t>Experiment Rapidly</a:t>
                      </a:r>
                      <a:endParaRPr lang="es-ES" sz="1100" dirty="0">
                        <a:effectLst/>
                      </a:endParaRPr>
                    </a:p>
                    <a:p>
                      <a:pPr marL="342900" lvl="0" indent="-342900">
                        <a:lnSpc>
                          <a:spcPct val="107000"/>
                        </a:lnSpc>
                        <a:spcAft>
                          <a:spcPts val="0"/>
                        </a:spcAft>
                        <a:buFont typeface="Calibri" panose="020F0502020204030204" pitchFamily="34" charset="0"/>
                        <a:buChar char="-"/>
                      </a:pPr>
                      <a:r>
                        <a:rPr lang="en-US" sz="1000" dirty="0">
                          <a:effectLst/>
                        </a:rPr>
                        <a:t>Move Between Concrete and Abstract</a:t>
                      </a:r>
                      <a:endParaRPr lang="es-ES" sz="1100" dirty="0">
                        <a:effectLst/>
                      </a:endParaRPr>
                    </a:p>
                    <a:p>
                      <a:pPr marL="342900" lvl="0" indent="-342900">
                        <a:lnSpc>
                          <a:spcPct val="107000"/>
                        </a:lnSpc>
                        <a:spcAft>
                          <a:spcPts val="0"/>
                        </a:spcAft>
                        <a:buFont typeface="Calibri" panose="020F0502020204030204" pitchFamily="34" charset="0"/>
                        <a:buChar char="-"/>
                      </a:pPr>
                      <a:r>
                        <a:rPr lang="en-US" sz="1000" dirty="0">
                          <a:effectLst/>
                        </a:rPr>
                        <a:t>Build and Craft Intentionally</a:t>
                      </a:r>
                      <a:endParaRPr lang="es-ES" sz="1100" dirty="0">
                        <a:effectLst/>
                      </a:endParaRPr>
                    </a:p>
                    <a:p>
                      <a:pPr marL="342900" lvl="0" indent="-342900">
                        <a:lnSpc>
                          <a:spcPct val="107000"/>
                        </a:lnSpc>
                        <a:spcAft>
                          <a:spcPts val="0"/>
                        </a:spcAft>
                        <a:buFont typeface="Calibri" panose="020F0502020204030204" pitchFamily="34" charset="0"/>
                        <a:buChar char="-"/>
                      </a:pPr>
                      <a:r>
                        <a:rPr lang="en-US" sz="1000" dirty="0">
                          <a:effectLst/>
                        </a:rPr>
                        <a:t>Communicate Deliberately</a:t>
                      </a:r>
                      <a:endParaRPr lang="es-ES" sz="1100" dirty="0">
                        <a:effectLst/>
                      </a:endParaRPr>
                    </a:p>
                    <a:p>
                      <a:pPr marL="342900" lvl="0" indent="-342900">
                        <a:lnSpc>
                          <a:spcPct val="107000"/>
                        </a:lnSpc>
                        <a:spcAft>
                          <a:spcPts val="0"/>
                        </a:spcAft>
                        <a:buFont typeface="Calibri" panose="020F0502020204030204" pitchFamily="34" charset="0"/>
                        <a:buChar char="-"/>
                      </a:pPr>
                      <a:r>
                        <a:rPr lang="en-US" sz="1000" dirty="0">
                          <a:effectLst/>
                        </a:rPr>
                        <a:t>Design your Design Work</a:t>
                      </a:r>
                      <a:endParaRPr lang="es-ES" sz="1100" dirty="0">
                        <a:effectLst/>
                      </a:endParaRPr>
                    </a:p>
                    <a:p>
                      <a:pPr marL="457200">
                        <a:lnSpc>
                          <a:spcPct val="107000"/>
                        </a:lnSpc>
                        <a:spcAft>
                          <a:spcPts val="0"/>
                        </a:spcAft>
                      </a:pPr>
                      <a:r>
                        <a:rPr lang="en-US" sz="1000" dirty="0">
                          <a:effectLst/>
                        </a:rPr>
                        <a:t> </a:t>
                      </a:r>
                      <a:endParaRPr lang="es-ES" sz="1100" dirty="0">
                        <a:effectLst/>
                      </a:endParaRPr>
                    </a:p>
                    <a:p>
                      <a:pPr>
                        <a:lnSpc>
                          <a:spcPct val="107000"/>
                        </a:lnSpc>
                        <a:spcAft>
                          <a:spcPts val="0"/>
                        </a:spcAft>
                      </a:pPr>
                      <a:r>
                        <a:rPr lang="en-US" sz="1000" dirty="0">
                          <a:effectLst/>
                        </a:rPr>
                        <a:t>https://dschool.stanford.edu</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xmlns="" val="2132738135"/>
                  </a:ext>
                </a:extLst>
              </a:tr>
            </a:tbl>
          </a:graphicData>
        </a:graphic>
      </p:graphicFrame>
      <p:pic>
        <p:nvPicPr>
          <p:cNvPr id="16385" name="Imagen 3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32097" y="2663130"/>
            <a:ext cx="2266950" cy="2275649"/>
          </a:xfrm>
          <a:prstGeom prst="rect">
            <a:avLst/>
          </a:prstGeom>
          <a:solidFill>
            <a:schemeClr val="tx1"/>
          </a:solidFill>
        </p:spPr>
      </p:pic>
      <p:pic>
        <p:nvPicPr>
          <p:cNvPr id="79" name="Imagen 5"/>
          <p:cNvPicPr>
            <a:picLocks noChangeAspect="1"/>
          </p:cNvPicPr>
          <p:nvPr/>
        </p:nvPicPr>
        <p:blipFill>
          <a:blip r:embed="rId4" cstate="print"/>
          <a:srcRect/>
          <a:stretch>
            <a:fillRect/>
          </a:stretch>
        </p:blipFill>
        <p:spPr bwMode="auto">
          <a:xfrm>
            <a:off x="7795556" y="6295334"/>
            <a:ext cx="1191248" cy="465868"/>
          </a:xfrm>
          <a:prstGeom prst="rect">
            <a:avLst/>
          </a:prstGeom>
          <a:noFill/>
          <a:ln w="9525">
            <a:noFill/>
            <a:miter lim="800000"/>
            <a:headEnd/>
            <a:tailEnd/>
          </a:ln>
        </p:spPr>
      </p:pic>
      <p:pic>
        <p:nvPicPr>
          <p:cNvPr id="87" name="Picture 2" descr="IASP"/>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8873" y="6225789"/>
            <a:ext cx="3298405" cy="5354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0589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ángulo 58"/>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sz="3200" dirty="0">
              <a:solidFill>
                <a:srgbClr val="009B3A"/>
              </a:solidFill>
              <a:latin typeface="HelveticaNeueLT Std UltLt"/>
              <a:cs typeface="Browallia New" pitchFamily="34" charset="-34"/>
            </a:endParaRPr>
          </a:p>
        </p:txBody>
      </p:sp>
      <p:pic>
        <p:nvPicPr>
          <p:cNvPr id="82" name="Picture 1"/>
          <p:cNvPicPr>
            <a:picLocks noChangeAspect="1" noChangeArrowheads="1"/>
          </p:cNvPicPr>
          <p:nvPr/>
        </p:nvPicPr>
        <p:blipFill>
          <a:blip r:embed="rId2" cstate="print"/>
          <a:srcRect/>
          <a:stretch>
            <a:fillRect/>
          </a:stretch>
        </p:blipFill>
        <p:spPr bwMode="auto">
          <a:xfrm>
            <a:off x="5920572" y="3100394"/>
            <a:ext cx="1933344" cy="1461809"/>
          </a:xfrm>
          <a:prstGeom prst="rect">
            <a:avLst/>
          </a:prstGeom>
          <a:noFill/>
          <a:ln w="12700">
            <a:noFill/>
            <a:miter lim="800000"/>
            <a:headEnd/>
            <a:tailEnd/>
          </a:ln>
          <a:effectLst>
            <a:outerShdw dist="63499" dir="5400000" algn="ctr" rotWithShape="0">
              <a:schemeClr val="bg2">
                <a:alpha val="45000"/>
              </a:schemeClr>
            </a:outerShdw>
          </a:effectLst>
        </p:spPr>
      </p:pic>
      <p:grpSp>
        <p:nvGrpSpPr>
          <p:cNvPr id="2" name="Grupo 1"/>
          <p:cNvGrpSpPr/>
          <p:nvPr/>
        </p:nvGrpSpPr>
        <p:grpSpPr>
          <a:xfrm>
            <a:off x="3034948" y="2186517"/>
            <a:ext cx="2715528" cy="3854314"/>
            <a:chOff x="3034948" y="2186517"/>
            <a:chExt cx="2715528" cy="3854314"/>
          </a:xfrm>
        </p:grpSpPr>
        <p:pic>
          <p:nvPicPr>
            <p:cNvPr id="94" name="Picture 2" descr="Hombre, Masculina, Silueta, Humana, De Pie"/>
            <p:cNvPicPr>
              <a:picLocks noChangeAspect="1" noChangeArrowheads="1"/>
            </p:cNvPicPr>
            <p:nvPr/>
          </p:nvPicPr>
          <p:blipFill>
            <a:blip r:embed="rId3" cstate="print"/>
            <a:srcRect/>
            <a:stretch>
              <a:fillRect/>
            </a:stretch>
          </p:blipFill>
          <p:spPr bwMode="auto">
            <a:xfrm>
              <a:off x="3724027" y="5849486"/>
              <a:ext cx="95673" cy="191345"/>
            </a:xfrm>
            <a:prstGeom prst="rect">
              <a:avLst/>
            </a:prstGeom>
            <a:noFill/>
          </p:spPr>
        </p:pic>
        <p:sp>
          <p:nvSpPr>
            <p:cNvPr id="97" name="96 CuadroTexto"/>
            <p:cNvSpPr txBox="1"/>
            <p:nvPr/>
          </p:nvSpPr>
          <p:spPr>
            <a:xfrm>
              <a:off x="3868043" y="5849486"/>
              <a:ext cx="864096" cy="184666"/>
            </a:xfrm>
            <a:prstGeom prst="rect">
              <a:avLst/>
            </a:prstGeom>
            <a:noFill/>
            <a:ln>
              <a:solidFill>
                <a:schemeClr val="tx1"/>
              </a:solidFill>
            </a:ln>
          </p:spPr>
          <p:txBody>
            <a:bodyPr wrap="square" rtlCol="0">
              <a:spAutoFit/>
            </a:bodyPr>
            <a:lstStyle/>
            <a:p>
              <a:r>
                <a:rPr lang="en-US" sz="600" dirty="0"/>
                <a:t>user participation</a:t>
              </a:r>
            </a:p>
          </p:txBody>
        </p:sp>
        <p:grpSp>
          <p:nvGrpSpPr>
            <p:cNvPr id="16" name="31 Grupo"/>
            <p:cNvGrpSpPr/>
            <p:nvPr/>
          </p:nvGrpSpPr>
          <p:grpSpPr>
            <a:xfrm>
              <a:off x="3106956" y="2186517"/>
              <a:ext cx="2643520" cy="3430444"/>
              <a:chOff x="4706753" y="1484784"/>
              <a:chExt cx="2745567" cy="3600400"/>
            </a:xfrm>
            <a:solidFill>
              <a:srgbClr val="009B3A"/>
            </a:solidFill>
          </p:grpSpPr>
          <p:sp>
            <p:nvSpPr>
              <p:cNvPr id="7" name="6 Triángulo isósceles"/>
              <p:cNvSpPr/>
              <p:nvPr/>
            </p:nvSpPr>
            <p:spPr>
              <a:xfrm rot="5400000">
                <a:off x="4283968" y="1916832"/>
                <a:ext cx="3600400" cy="2736304"/>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4706753" y="4166698"/>
                <a:ext cx="918051" cy="229571"/>
              </a:xfrm>
              <a:prstGeom prst="rect">
                <a:avLst/>
              </a:prstGeom>
              <a:noFill/>
              <a:ln>
                <a:noFill/>
              </a:ln>
            </p:spPr>
            <p:txBody>
              <a:bodyPr wrap="square" rtlCol="0">
                <a:spAutoFit/>
              </a:bodyPr>
              <a:lstStyle/>
              <a:p>
                <a:pPr algn="ctr"/>
                <a:r>
                  <a:rPr lang="en-US" sz="800" b="1" dirty="0"/>
                  <a:t>Prototyping</a:t>
                </a:r>
              </a:p>
            </p:txBody>
          </p:sp>
        </p:grpSp>
        <p:cxnSp>
          <p:nvCxnSpPr>
            <p:cNvPr id="185" name="184 Conector recto"/>
            <p:cNvCxnSpPr/>
            <p:nvPr/>
          </p:nvCxnSpPr>
          <p:spPr>
            <a:xfrm>
              <a:off x="3106956" y="4047812"/>
              <a:ext cx="1296462" cy="717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64 Conector recto"/>
            <p:cNvCxnSpPr/>
            <p:nvPr/>
          </p:nvCxnSpPr>
          <p:spPr>
            <a:xfrm flipV="1">
              <a:off x="3111795" y="3062211"/>
              <a:ext cx="1291623" cy="97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94 CuadroTexto"/>
            <p:cNvSpPr txBox="1"/>
            <p:nvPr/>
          </p:nvSpPr>
          <p:spPr>
            <a:xfrm>
              <a:off x="3178963" y="2954948"/>
              <a:ext cx="1104911" cy="562460"/>
            </a:xfrm>
            <a:prstGeom prst="rect">
              <a:avLst/>
            </a:prstGeom>
            <a:noFill/>
            <a:ln>
              <a:noFill/>
            </a:ln>
          </p:spPr>
          <p:txBody>
            <a:bodyPr wrap="square" rtlCol="0">
              <a:spAutoFit/>
            </a:bodyPr>
            <a:lstStyle/>
            <a:p>
              <a:r>
                <a:rPr lang="en-US" sz="1000" dirty="0"/>
                <a:t>Concept</a:t>
              </a:r>
            </a:p>
            <a:p>
              <a:r>
                <a:rPr lang="en-US" sz="1000" dirty="0"/>
                <a:t>Validation</a:t>
              </a:r>
            </a:p>
            <a:p>
              <a:endParaRPr lang="ca-ES" sz="1000" dirty="0"/>
            </a:p>
          </p:txBody>
        </p:sp>
        <p:sp>
          <p:nvSpPr>
            <p:cNvPr id="109" name="108 CuadroTexto"/>
            <p:cNvSpPr txBox="1"/>
            <p:nvPr/>
          </p:nvSpPr>
          <p:spPr>
            <a:xfrm>
              <a:off x="4403099" y="3754580"/>
              <a:ext cx="1104911" cy="406222"/>
            </a:xfrm>
            <a:prstGeom prst="rect">
              <a:avLst/>
            </a:prstGeom>
            <a:noFill/>
            <a:ln>
              <a:noFill/>
            </a:ln>
          </p:spPr>
          <p:txBody>
            <a:bodyPr wrap="square" rtlCol="0">
              <a:spAutoFit/>
            </a:bodyPr>
            <a:lstStyle/>
            <a:p>
              <a:r>
                <a:rPr lang="en-US" sz="1000" dirty="0"/>
                <a:t>Innovation</a:t>
              </a:r>
            </a:p>
            <a:p>
              <a:r>
                <a:rPr lang="en-US" sz="1000" dirty="0"/>
                <a:t>Canvas</a:t>
              </a:r>
            </a:p>
          </p:txBody>
        </p:sp>
        <p:cxnSp>
          <p:nvCxnSpPr>
            <p:cNvPr id="110" name="109 Conector recto"/>
            <p:cNvCxnSpPr/>
            <p:nvPr/>
          </p:nvCxnSpPr>
          <p:spPr>
            <a:xfrm flipH="1">
              <a:off x="4403418" y="3050095"/>
              <a:ext cx="7" cy="12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118 CuadroTexto"/>
            <p:cNvSpPr txBox="1"/>
            <p:nvPr/>
          </p:nvSpPr>
          <p:spPr>
            <a:xfrm>
              <a:off x="3034948" y="3900867"/>
              <a:ext cx="1546876" cy="249982"/>
            </a:xfrm>
            <a:prstGeom prst="rect">
              <a:avLst/>
            </a:prstGeom>
            <a:noFill/>
          </p:spPr>
          <p:txBody>
            <a:bodyPr wrap="square" rtlCol="0">
              <a:spAutoFit/>
            </a:bodyPr>
            <a:lstStyle/>
            <a:p>
              <a:pPr algn="ctr"/>
              <a:r>
                <a:rPr lang="es-ES" sz="1000" b="1" dirty="0"/>
                <a:t>C. DEVELOPMENT</a:t>
              </a:r>
            </a:p>
          </p:txBody>
        </p:sp>
        <p:pic>
          <p:nvPicPr>
            <p:cNvPr id="80" name="Picture 2" descr="Hombre, Masculina, Silueta, Humana, De Pie"/>
            <p:cNvPicPr>
              <a:picLocks noChangeAspect="1" noChangeArrowheads="1"/>
            </p:cNvPicPr>
            <p:nvPr/>
          </p:nvPicPr>
          <p:blipFill>
            <a:blip r:embed="rId3" cstate="print"/>
            <a:srcRect/>
            <a:stretch>
              <a:fillRect/>
            </a:stretch>
          </p:blipFill>
          <p:spPr bwMode="auto">
            <a:xfrm>
              <a:off x="3227307" y="5203413"/>
              <a:ext cx="97869" cy="197330"/>
            </a:xfrm>
            <a:prstGeom prst="rect">
              <a:avLst/>
            </a:prstGeom>
            <a:noFill/>
          </p:spPr>
        </p:pic>
        <p:pic>
          <p:nvPicPr>
            <p:cNvPr id="81" name="Picture 2" descr="Hombre, Masculina, Silueta, Humana, De Pie"/>
            <p:cNvPicPr>
              <a:picLocks noChangeAspect="1" noChangeArrowheads="1"/>
            </p:cNvPicPr>
            <p:nvPr/>
          </p:nvPicPr>
          <p:blipFill>
            <a:blip r:embed="rId3" cstate="print"/>
            <a:srcRect/>
            <a:stretch>
              <a:fillRect/>
            </a:stretch>
          </p:blipFill>
          <p:spPr bwMode="auto">
            <a:xfrm>
              <a:off x="4523451" y="4259690"/>
              <a:ext cx="97869" cy="197330"/>
            </a:xfrm>
            <a:prstGeom prst="rect">
              <a:avLst/>
            </a:prstGeom>
            <a:noFill/>
          </p:spPr>
        </p:pic>
        <p:cxnSp>
          <p:nvCxnSpPr>
            <p:cNvPr id="43" name="Conector recto 42"/>
            <p:cNvCxnSpPr>
              <a:stCxn id="7" idx="1"/>
              <a:endCxn id="7" idx="5"/>
            </p:cNvCxnSpPr>
            <p:nvPr/>
          </p:nvCxnSpPr>
          <p:spPr>
            <a:xfrm>
              <a:off x="4433175" y="3044128"/>
              <a:ext cx="0" cy="1715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5" name="Imagen 34"/>
          <p:cNvPicPr>
            <a:picLocks noChangeAspect="1"/>
          </p:cNvPicPr>
          <p:nvPr/>
        </p:nvPicPr>
        <p:blipFill>
          <a:blip r:embed="rId4"/>
          <a:stretch>
            <a:fillRect/>
          </a:stretch>
        </p:blipFill>
        <p:spPr>
          <a:xfrm>
            <a:off x="9072412" y="7428691"/>
            <a:ext cx="9525" cy="9525"/>
          </a:xfrm>
          <a:prstGeom prst="rect">
            <a:avLst/>
          </a:prstGeom>
        </p:spPr>
      </p:pic>
      <p:pic>
        <p:nvPicPr>
          <p:cNvPr id="13" name="Imagen 12"/>
          <p:cNvPicPr>
            <a:picLocks noChangeAspect="1"/>
          </p:cNvPicPr>
          <p:nvPr/>
        </p:nvPicPr>
        <p:blipFill>
          <a:blip r:embed="rId5" cstate="print"/>
          <a:stretch>
            <a:fillRect/>
          </a:stretch>
        </p:blipFill>
        <p:spPr>
          <a:xfrm>
            <a:off x="7001073" y="1420784"/>
            <a:ext cx="1924919" cy="1116853"/>
          </a:xfrm>
          <a:prstGeom prst="rect">
            <a:avLst/>
          </a:prstGeom>
          <a:ln w="228600" cap="sq" cmpd="thickThin">
            <a:solidFill>
              <a:srgbClr val="000000"/>
            </a:solidFill>
            <a:prstDash val="solid"/>
            <a:miter lim="800000"/>
          </a:ln>
          <a:effectLst>
            <a:innerShdw blurRad="76200">
              <a:srgbClr val="000000"/>
            </a:innerShdw>
          </a:effectLst>
        </p:spPr>
      </p:pic>
      <p:pic>
        <p:nvPicPr>
          <p:cNvPr id="74" name="Picture 7"/>
          <p:cNvPicPr>
            <a:picLocks noChangeAspect="1" noChangeArrowheads="1"/>
          </p:cNvPicPr>
          <p:nvPr/>
        </p:nvPicPr>
        <p:blipFill>
          <a:blip r:embed="rId6" cstate="print"/>
          <a:srcRect/>
          <a:stretch>
            <a:fillRect/>
          </a:stretch>
        </p:blipFill>
        <p:spPr bwMode="auto">
          <a:xfrm>
            <a:off x="1158284" y="2334542"/>
            <a:ext cx="1597025" cy="1366838"/>
          </a:xfrm>
          <a:prstGeom prst="rect">
            <a:avLst/>
          </a:prstGeom>
          <a:noFill/>
          <a:ln w="9525">
            <a:noFill/>
            <a:miter lim="800000"/>
            <a:headEnd/>
            <a:tailEnd/>
          </a:ln>
        </p:spPr>
      </p:pic>
      <p:pic>
        <p:nvPicPr>
          <p:cNvPr id="79" name="Picture 2"/>
          <p:cNvPicPr>
            <a:picLocks noChangeAspect="1" noChangeArrowheads="1"/>
          </p:cNvPicPr>
          <p:nvPr/>
        </p:nvPicPr>
        <p:blipFill>
          <a:blip r:embed="rId7" cstate="print"/>
          <a:srcRect/>
          <a:stretch>
            <a:fillRect/>
          </a:stretch>
        </p:blipFill>
        <p:spPr bwMode="auto">
          <a:xfrm>
            <a:off x="1124056" y="4116660"/>
            <a:ext cx="1563471" cy="1500301"/>
          </a:xfrm>
          <a:prstGeom prst="rect">
            <a:avLst/>
          </a:prstGeom>
          <a:ln>
            <a:noFill/>
          </a:ln>
          <a:effectLst>
            <a:outerShdw blurRad="292100" dist="139700" dir="2700000" algn="tl" rotWithShape="0">
              <a:srgbClr val="333333">
                <a:alpha val="65000"/>
              </a:srgbClr>
            </a:outerShdw>
          </a:effectLst>
        </p:spPr>
      </p:pic>
      <p:pic>
        <p:nvPicPr>
          <p:cNvPr id="87" name="Imagen 5"/>
          <p:cNvPicPr>
            <a:picLocks noChangeAspect="1"/>
          </p:cNvPicPr>
          <p:nvPr/>
        </p:nvPicPr>
        <p:blipFill>
          <a:blip r:embed="rId8" cstate="print"/>
          <a:srcRect/>
          <a:stretch>
            <a:fillRect/>
          </a:stretch>
        </p:blipFill>
        <p:spPr bwMode="auto">
          <a:xfrm>
            <a:off x="7795556" y="6303960"/>
            <a:ext cx="1191248" cy="465868"/>
          </a:xfrm>
          <a:prstGeom prst="rect">
            <a:avLst/>
          </a:prstGeom>
          <a:noFill/>
          <a:ln w="9525">
            <a:noFill/>
            <a:miter lim="800000"/>
            <a:headEnd/>
            <a:tailEnd/>
          </a:ln>
        </p:spPr>
      </p:pic>
      <p:pic>
        <p:nvPicPr>
          <p:cNvPr id="96" name="Picture 2" descr="IASP"/>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08873" y="6234415"/>
            <a:ext cx="3298405" cy="535413"/>
          </a:xfrm>
          <a:prstGeom prst="rect">
            <a:avLst/>
          </a:prstGeom>
          <a:noFill/>
          <a:extLst>
            <a:ext uri="{909E8E84-426E-40DD-AFC4-6F175D3DCCD1}">
              <a14:hiddenFill xmlns:a14="http://schemas.microsoft.com/office/drawing/2010/main" xmlns="">
                <a:solidFill>
                  <a:srgbClr val="FFFFFF"/>
                </a:solidFill>
              </a14:hiddenFill>
            </a:ext>
          </a:extLst>
        </p:spPr>
      </p:pic>
      <p:sp>
        <p:nvSpPr>
          <p:cNvPr id="98" name="Rectángulo 5"/>
          <p:cNvSpPr>
            <a:spLocks noChangeArrowheads="1"/>
          </p:cNvSpPr>
          <p:nvPr/>
        </p:nvSpPr>
        <p:spPr bwMode="auto">
          <a:xfrm>
            <a:off x="347663" y="284163"/>
            <a:ext cx="4219425" cy="584775"/>
          </a:xfrm>
          <a:prstGeom prst="rect">
            <a:avLst/>
          </a:prstGeom>
          <a:noFill/>
          <a:ln w="9525">
            <a:noFill/>
            <a:miter lim="800000"/>
            <a:headEnd/>
            <a:tailEnd/>
          </a:ln>
        </p:spPr>
        <p:txBody>
          <a:bodyPr wrap="none">
            <a:spAutoFit/>
          </a:bodyPr>
          <a:lstStyle/>
          <a:p>
            <a:pPr eaLnBrk="1" hangingPunct="1"/>
            <a:r>
              <a:rPr lang="es-ES" altLang="es-ES" sz="3200" dirty="0">
                <a:solidFill>
                  <a:srgbClr val="009B3A"/>
                </a:solidFill>
                <a:latin typeface="HelveticaNeueLT Std UltLt"/>
                <a:cs typeface="Browallia New" pitchFamily="34" charset="-34"/>
              </a:rPr>
              <a:t>4.5.- DEVELOPMENT</a:t>
            </a:r>
            <a:endParaRPr lang="en-US" altLang="es-ES" sz="3200" dirty="0">
              <a:solidFill>
                <a:srgbClr val="009B3A"/>
              </a:solidFill>
              <a:latin typeface="HelveticaNeueLT Std UltLt"/>
              <a:cs typeface="Browallia New" pitchFamily="34" charset="-34"/>
            </a:endParaRPr>
          </a:p>
        </p:txBody>
      </p:sp>
    </p:spTree>
    <p:extLst>
      <p:ext uri="{BB962C8B-B14F-4D97-AF65-F5344CB8AC3E}">
        <p14:creationId xmlns:p14="http://schemas.microsoft.com/office/powerpoint/2010/main" xmlns="" val="278745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2"/>
          <a:stretch>
            <a:fillRect/>
          </a:stretch>
        </p:blipFill>
        <p:spPr>
          <a:xfrm>
            <a:off x="2782683" y="2846717"/>
            <a:ext cx="3849240" cy="2229001"/>
          </a:xfrm>
          <a:prstGeom prst="rect">
            <a:avLst/>
          </a:prstGeom>
        </p:spPr>
      </p:pic>
      <p:sp>
        <p:nvSpPr>
          <p:cNvPr id="59" name="Rectángulo 58"/>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sz="3200" dirty="0">
              <a:solidFill>
                <a:srgbClr val="009B3A"/>
              </a:solidFill>
              <a:latin typeface="HelveticaNeueLT Std UltLt"/>
              <a:cs typeface="Browallia New" pitchFamily="34" charset="-34"/>
            </a:endParaRPr>
          </a:p>
        </p:txBody>
      </p:sp>
      <p:grpSp>
        <p:nvGrpSpPr>
          <p:cNvPr id="23" name="18 Grupo"/>
          <p:cNvGrpSpPr/>
          <p:nvPr/>
        </p:nvGrpSpPr>
        <p:grpSpPr>
          <a:xfrm>
            <a:off x="2176225" y="3003034"/>
            <a:ext cx="406656" cy="1689419"/>
            <a:chOff x="4427984" y="-353314"/>
            <a:chExt cx="432048" cy="6158577"/>
          </a:xfrm>
          <a:solidFill>
            <a:schemeClr val="tx1"/>
          </a:solidFill>
        </p:grpSpPr>
        <p:sp>
          <p:nvSpPr>
            <p:cNvPr id="20" name="19 Rectángulo"/>
            <p:cNvSpPr/>
            <p:nvPr/>
          </p:nvSpPr>
          <p:spPr>
            <a:xfrm>
              <a:off x="4427984" y="-353314"/>
              <a:ext cx="432048" cy="6158577"/>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20 CuadroTexto"/>
            <p:cNvSpPr txBox="1"/>
            <p:nvPr/>
          </p:nvSpPr>
          <p:spPr>
            <a:xfrm>
              <a:off x="4499992" y="31091"/>
              <a:ext cx="288032" cy="5385424"/>
            </a:xfrm>
            <a:prstGeom prst="rect">
              <a:avLst/>
            </a:prstGeom>
            <a:grpFill/>
            <a:ln>
              <a:noFill/>
            </a:ln>
          </p:spPr>
          <p:txBody>
            <a:bodyPr wrap="square" rtlCol="0">
              <a:spAutoFit/>
            </a:bodyPr>
            <a:lstStyle/>
            <a:p>
              <a:r>
                <a:rPr lang="es-ES" sz="900" b="1" dirty="0">
                  <a:solidFill>
                    <a:srgbClr val="00B050"/>
                  </a:solidFill>
                </a:rPr>
                <a:t>F</a:t>
              </a:r>
            </a:p>
            <a:p>
              <a:r>
                <a:rPr lang="es-ES" sz="900" b="1" dirty="0">
                  <a:solidFill>
                    <a:srgbClr val="00B050"/>
                  </a:solidFill>
                </a:rPr>
                <a:t>I</a:t>
              </a:r>
            </a:p>
            <a:p>
              <a:r>
                <a:rPr lang="es-ES" sz="900" b="1" dirty="0">
                  <a:solidFill>
                    <a:srgbClr val="00B050"/>
                  </a:solidFill>
                </a:rPr>
                <a:t>L</a:t>
              </a:r>
            </a:p>
            <a:p>
              <a:r>
                <a:rPr lang="es-ES" sz="900" b="1" dirty="0">
                  <a:solidFill>
                    <a:srgbClr val="00B050"/>
                  </a:solidFill>
                </a:rPr>
                <a:t>T</a:t>
              </a:r>
            </a:p>
            <a:p>
              <a:r>
                <a:rPr lang="ca-ES" sz="900" b="1" dirty="0">
                  <a:solidFill>
                    <a:srgbClr val="00B050"/>
                  </a:solidFill>
                </a:rPr>
                <a:t>E</a:t>
              </a:r>
            </a:p>
            <a:p>
              <a:r>
                <a:rPr lang="ca-ES" sz="900" b="1" dirty="0">
                  <a:solidFill>
                    <a:srgbClr val="00B050"/>
                  </a:solidFill>
                </a:rPr>
                <a:t>R</a:t>
              </a:r>
              <a:endParaRPr lang="es-ES" sz="900" b="1" dirty="0">
                <a:solidFill>
                  <a:srgbClr val="00B050"/>
                </a:solidFill>
              </a:endParaRPr>
            </a:p>
            <a:p>
              <a:endParaRPr lang="es-ES" sz="900" b="1" dirty="0">
                <a:solidFill>
                  <a:srgbClr val="00B050"/>
                </a:solidFill>
              </a:endParaRPr>
            </a:p>
            <a:p>
              <a:r>
                <a:rPr lang="es-ES" sz="900" b="1" dirty="0">
                  <a:solidFill>
                    <a:srgbClr val="00B050"/>
                  </a:solidFill>
                </a:rPr>
                <a:t>I</a:t>
              </a:r>
            </a:p>
            <a:p>
              <a:r>
                <a:rPr lang="es-ES" sz="900" b="1" dirty="0">
                  <a:solidFill>
                    <a:srgbClr val="00B050"/>
                  </a:solidFill>
                </a:rPr>
                <a:t>I</a:t>
              </a:r>
            </a:p>
            <a:p>
              <a:r>
                <a:rPr lang="es-ES" sz="900" b="1" dirty="0">
                  <a:solidFill>
                    <a:srgbClr val="00B050"/>
                  </a:solidFill>
                </a:rPr>
                <a:t>I</a:t>
              </a:r>
            </a:p>
          </p:txBody>
        </p:sp>
      </p:grpSp>
      <p:pic>
        <p:nvPicPr>
          <p:cNvPr id="35" name="Imagen 34"/>
          <p:cNvPicPr>
            <a:picLocks noChangeAspect="1"/>
          </p:cNvPicPr>
          <p:nvPr/>
        </p:nvPicPr>
        <p:blipFill>
          <a:blip r:embed="rId3"/>
          <a:stretch>
            <a:fillRect/>
          </a:stretch>
        </p:blipFill>
        <p:spPr>
          <a:xfrm>
            <a:off x="9072412" y="7428691"/>
            <a:ext cx="9525" cy="9525"/>
          </a:xfrm>
          <a:prstGeom prst="rect">
            <a:avLst/>
          </a:prstGeom>
        </p:spPr>
      </p:pic>
      <p:pic>
        <p:nvPicPr>
          <p:cNvPr id="13" name="Imagen 12"/>
          <p:cNvPicPr>
            <a:picLocks noChangeAspect="1"/>
          </p:cNvPicPr>
          <p:nvPr/>
        </p:nvPicPr>
        <p:blipFill>
          <a:blip r:embed="rId4" cstate="print"/>
          <a:stretch>
            <a:fillRect/>
          </a:stretch>
        </p:blipFill>
        <p:spPr>
          <a:xfrm>
            <a:off x="7019313" y="1405168"/>
            <a:ext cx="1903707" cy="1130509"/>
          </a:xfrm>
          <a:prstGeom prst="rect">
            <a:avLst/>
          </a:prstGeom>
          <a:ln w="228600" cap="sq" cmpd="thickThin">
            <a:solidFill>
              <a:srgbClr val="000000"/>
            </a:solidFill>
            <a:prstDash val="solid"/>
            <a:miter lim="800000"/>
          </a:ln>
          <a:effectLst>
            <a:innerShdw blurRad="76200">
              <a:srgbClr val="000000"/>
            </a:innerShdw>
          </a:effectLst>
        </p:spPr>
      </p:pic>
      <p:pic>
        <p:nvPicPr>
          <p:cNvPr id="79" name="Imagen 5"/>
          <p:cNvPicPr>
            <a:picLocks noChangeAspect="1"/>
          </p:cNvPicPr>
          <p:nvPr/>
        </p:nvPicPr>
        <p:blipFill>
          <a:blip r:embed="rId5" cstate="print"/>
          <a:srcRect/>
          <a:stretch>
            <a:fillRect/>
          </a:stretch>
        </p:blipFill>
        <p:spPr bwMode="auto">
          <a:xfrm>
            <a:off x="7795556" y="6295334"/>
            <a:ext cx="1191248" cy="465868"/>
          </a:xfrm>
          <a:prstGeom prst="rect">
            <a:avLst/>
          </a:prstGeom>
          <a:noFill/>
          <a:ln w="9525">
            <a:noFill/>
            <a:miter lim="800000"/>
            <a:headEnd/>
            <a:tailEnd/>
          </a:ln>
        </p:spPr>
      </p:pic>
      <p:pic>
        <p:nvPicPr>
          <p:cNvPr id="87" name="Picture 2" descr="IASP"/>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08873" y="6225789"/>
            <a:ext cx="3298405" cy="535413"/>
          </a:xfrm>
          <a:prstGeom prst="rect">
            <a:avLst/>
          </a:prstGeom>
          <a:noFill/>
          <a:extLst>
            <a:ext uri="{909E8E84-426E-40DD-AFC4-6F175D3DCCD1}">
              <a14:hiddenFill xmlns:a14="http://schemas.microsoft.com/office/drawing/2010/main" xmlns="">
                <a:solidFill>
                  <a:srgbClr val="FFFFFF"/>
                </a:solidFill>
              </a14:hiddenFill>
            </a:ext>
          </a:extLst>
        </p:spPr>
      </p:pic>
      <p:sp>
        <p:nvSpPr>
          <p:cNvPr id="96" name="Rectángulo 5"/>
          <p:cNvSpPr>
            <a:spLocks noChangeArrowheads="1"/>
          </p:cNvSpPr>
          <p:nvPr/>
        </p:nvSpPr>
        <p:spPr bwMode="auto">
          <a:xfrm>
            <a:off x="347663" y="284163"/>
            <a:ext cx="6672019" cy="584775"/>
          </a:xfrm>
          <a:prstGeom prst="rect">
            <a:avLst/>
          </a:prstGeom>
          <a:noFill/>
          <a:ln w="9525">
            <a:noFill/>
            <a:miter lim="800000"/>
            <a:headEnd/>
            <a:tailEnd/>
          </a:ln>
        </p:spPr>
        <p:txBody>
          <a:bodyPr wrap="none">
            <a:spAutoFit/>
          </a:bodyPr>
          <a:lstStyle/>
          <a:p>
            <a:pPr eaLnBrk="1" hangingPunct="1"/>
            <a:r>
              <a:rPr lang="es-ES" altLang="es-ES" sz="3200" dirty="0">
                <a:solidFill>
                  <a:srgbClr val="009B3A"/>
                </a:solidFill>
                <a:latin typeface="HelveticaNeueLT Std UltLt"/>
                <a:cs typeface="Browallia New" pitchFamily="34" charset="-34"/>
              </a:rPr>
              <a:t>4.6.- FILTER OF DEVELOPMENTS</a:t>
            </a:r>
            <a:endParaRPr lang="en-US" altLang="es-ES" sz="3200" dirty="0">
              <a:solidFill>
                <a:srgbClr val="009B3A"/>
              </a:solidFill>
              <a:latin typeface="HelveticaNeueLT Std UltLt"/>
              <a:cs typeface="Browallia New" pitchFamily="34" charset="-34"/>
            </a:endParaRPr>
          </a:p>
        </p:txBody>
      </p:sp>
    </p:spTree>
    <p:extLst>
      <p:ext uri="{BB962C8B-B14F-4D97-AF65-F5344CB8AC3E}">
        <p14:creationId xmlns:p14="http://schemas.microsoft.com/office/powerpoint/2010/main" xmlns="" val="210465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ángulo 58"/>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s-ES" sz="3200" dirty="0">
                <a:solidFill>
                  <a:srgbClr val="009B3A"/>
                </a:solidFill>
                <a:latin typeface="HelveticaNeueLT Std UltLt"/>
                <a:cs typeface="Browallia New" pitchFamily="34" charset="-34"/>
              </a:rPr>
              <a:t>MIT MEDIA LAB  &amp; CBA</a:t>
            </a:r>
          </a:p>
        </p:txBody>
      </p:sp>
      <p:pic>
        <p:nvPicPr>
          <p:cNvPr id="35" name="Imagen 34"/>
          <p:cNvPicPr>
            <a:picLocks noChangeAspect="1"/>
          </p:cNvPicPr>
          <p:nvPr/>
        </p:nvPicPr>
        <p:blipFill>
          <a:blip r:embed="rId2"/>
          <a:stretch>
            <a:fillRect/>
          </a:stretch>
        </p:blipFill>
        <p:spPr>
          <a:xfrm>
            <a:off x="9072412" y="7428691"/>
            <a:ext cx="9525" cy="9525"/>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xmlns="" val="794962892"/>
              </p:ext>
            </p:extLst>
          </p:nvPr>
        </p:nvGraphicFramePr>
        <p:xfrm>
          <a:off x="1904177" y="2843712"/>
          <a:ext cx="5393690" cy="1956816"/>
        </p:xfrm>
        <a:graphic>
          <a:graphicData uri="http://schemas.openxmlformats.org/drawingml/2006/table">
            <a:tbl>
              <a:tblPr firstRow="1" firstCol="1" bandRow="1">
                <a:tableStyleId>{5C22544A-7EE6-4342-B048-85BDC9FD1C3A}</a:tableStyleId>
              </a:tblPr>
              <a:tblGrid>
                <a:gridCol w="2247265">
                  <a:extLst>
                    <a:ext uri="{9D8B030D-6E8A-4147-A177-3AD203B41FA5}">
                      <a16:colId xmlns:a16="http://schemas.microsoft.com/office/drawing/2014/main" xmlns="" val="494396011"/>
                    </a:ext>
                  </a:extLst>
                </a:gridCol>
                <a:gridCol w="3146425">
                  <a:extLst>
                    <a:ext uri="{9D8B030D-6E8A-4147-A177-3AD203B41FA5}">
                      <a16:colId xmlns:a16="http://schemas.microsoft.com/office/drawing/2014/main" xmlns="" val="18968607"/>
                    </a:ext>
                  </a:extLst>
                </a:gridCol>
              </a:tblGrid>
              <a:tr h="0">
                <a:tc>
                  <a:txBody>
                    <a:bodyPr/>
                    <a:lstStyle/>
                    <a:p>
                      <a:pPr>
                        <a:lnSpc>
                          <a:spcPct val="107000"/>
                        </a:lnSpc>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dirty="0">
                          <a:effectLst/>
                        </a:rPr>
                        <a:t>MIT Media Lab researchers design technologies for people to create a better future.</a:t>
                      </a:r>
                      <a:endParaRPr lang="es-ES" sz="1100" dirty="0">
                        <a:effectLst/>
                      </a:endParaRPr>
                    </a:p>
                    <a:p>
                      <a:pPr>
                        <a:lnSpc>
                          <a:spcPct val="107000"/>
                        </a:lnSpc>
                        <a:spcAft>
                          <a:spcPts val="0"/>
                        </a:spcAft>
                      </a:pPr>
                      <a:r>
                        <a:rPr lang="en-US" sz="1000" dirty="0">
                          <a:effectLst/>
                        </a:rPr>
                        <a:t> </a:t>
                      </a:r>
                      <a:endParaRPr lang="es-ES" sz="1100" dirty="0">
                        <a:effectLst/>
                      </a:endParaRPr>
                    </a:p>
                    <a:p>
                      <a:pPr>
                        <a:lnSpc>
                          <a:spcPct val="107000"/>
                        </a:lnSpc>
                        <a:spcAft>
                          <a:spcPts val="0"/>
                        </a:spcAft>
                      </a:pPr>
                      <a:r>
                        <a:rPr lang="en-US" sz="1000" u="none" strike="noStrike" dirty="0">
                          <a:effectLst/>
                        </a:rPr>
                        <a:t>MIT’s</a:t>
                      </a:r>
                      <a:r>
                        <a:rPr lang="en-US" sz="1000" dirty="0">
                          <a:effectLst/>
                        </a:rPr>
                        <a:t> </a:t>
                      </a:r>
                      <a:r>
                        <a:rPr lang="en-US" sz="1000" u="none" strike="noStrike" dirty="0">
                          <a:effectLst/>
                        </a:rPr>
                        <a:t>Center for Bits and Atoms</a:t>
                      </a:r>
                      <a:r>
                        <a:rPr lang="en-US" sz="1000" dirty="0">
                          <a:effectLst/>
                        </a:rPr>
                        <a:t> (CBA) manages a research facility for making and measuring things on length scales from atoms to buildings</a:t>
                      </a:r>
                      <a:endParaRPr lang="es-ES" sz="1100" dirty="0">
                        <a:effectLst/>
                      </a:endParaRPr>
                    </a:p>
                    <a:p>
                      <a:pPr>
                        <a:lnSpc>
                          <a:spcPct val="107000"/>
                        </a:lnSpc>
                        <a:spcAft>
                          <a:spcPts val="0"/>
                        </a:spcAft>
                      </a:pPr>
                      <a:r>
                        <a:rPr lang="en-US" sz="1000" dirty="0">
                          <a:effectLst/>
                        </a:rPr>
                        <a:t> </a:t>
                      </a:r>
                      <a:endParaRPr lang="es-ES" sz="1100" dirty="0">
                        <a:effectLst/>
                      </a:endParaRPr>
                    </a:p>
                    <a:p>
                      <a:pPr>
                        <a:lnSpc>
                          <a:spcPct val="107000"/>
                        </a:lnSpc>
                        <a:spcAft>
                          <a:spcPts val="0"/>
                        </a:spcAft>
                      </a:pPr>
                      <a:r>
                        <a:rPr lang="en-US" sz="1000" dirty="0">
                          <a:effectLst/>
                        </a:rPr>
                        <a:t>Fab Labs provide widespread access to modern means for invention. They began as an outreach project from MIT's CBA.</a:t>
                      </a:r>
                      <a:endParaRPr lang="es-ES" sz="1100" dirty="0">
                        <a:effectLst/>
                      </a:endParaRPr>
                    </a:p>
                    <a:p>
                      <a:pPr>
                        <a:lnSpc>
                          <a:spcPct val="107000"/>
                        </a:lnSpc>
                        <a:spcAft>
                          <a:spcPts val="0"/>
                        </a:spcAft>
                      </a:pPr>
                      <a:r>
                        <a:rPr lang="en-US" sz="1000" dirty="0">
                          <a:effectLst/>
                        </a:rPr>
                        <a:t> </a:t>
                      </a:r>
                      <a:endParaRPr lang="es-ES" sz="1100" dirty="0">
                        <a:effectLst/>
                      </a:endParaRPr>
                    </a:p>
                    <a:p>
                      <a:pPr>
                        <a:lnSpc>
                          <a:spcPct val="107000"/>
                        </a:lnSpc>
                        <a:spcAft>
                          <a:spcPts val="0"/>
                        </a:spcAft>
                      </a:pPr>
                      <a:r>
                        <a:rPr lang="en-US" sz="1000" dirty="0">
                          <a:effectLst/>
                        </a:rPr>
                        <a:t>http://fab.cba.mit.edu/</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xmlns="" val="2536252036"/>
                  </a:ext>
                </a:extLst>
              </a:tr>
            </a:tbl>
          </a:graphicData>
        </a:graphic>
      </p:graphicFrame>
      <p:pic>
        <p:nvPicPr>
          <p:cNvPr id="17409" name="Imagen 3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3860" y="2843426"/>
            <a:ext cx="2250596" cy="1962150"/>
          </a:xfrm>
          <a:prstGeom prst="rect">
            <a:avLst/>
          </a:prstGeom>
          <a:solidFill>
            <a:schemeClr val="tx1"/>
          </a:solidFill>
        </p:spPr>
      </p:pic>
    </p:spTree>
    <p:extLst>
      <p:ext uri="{BB962C8B-B14F-4D97-AF65-F5344CB8AC3E}">
        <p14:creationId xmlns:p14="http://schemas.microsoft.com/office/powerpoint/2010/main" xmlns="" val="919429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o 27"/>
          <p:cNvGrpSpPr/>
          <p:nvPr/>
        </p:nvGrpSpPr>
        <p:grpSpPr>
          <a:xfrm>
            <a:off x="1058146" y="3279189"/>
            <a:ext cx="1388929" cy="1892149"/>
            <a:chOff x="7503551" y="2304121"/>
            <a:chExt cx="1388929" cy="1892149"/>
          </a:xfrm>
          <a:solidFill>
            <a:srgbClr val="009B3A"/>
          </a:solidFill>
        </p:grpSpPr>
        <p:grpSp>
          <p:nvGrpSpPr>
            <p:cNvPr id="18" name="17 Grupo"/>
            <p:cNvGrpSpPr/>
            <p:nvPr/>
          </p:nvGrpSpPr>
          <p:grpSpPr>
            <a:xfrm>
              <a:off x="7503551" y="2304121"/>
              <a:ext cx="1388927" cy="1892149"/>
              <a:chOff x="7668347" y="2276871"/>
              <a:chExt cx="1475653" cy="2016224"/>
            </a:xfrm>
            <a:grpFill/>
          </p:grpSpPr>
          <p:sp>
            <p:nvSpPr>
              <p:cNvPr id="5" name="4 Triángulo isósceles"/>
              <p:cNvSpPr/>
              <p:nvPr/>
            </p:nvSpPr>
            <p:spPr>
              <a:xfrm rot="16200000">
                <a:off x="7344311" y="2600907"/>
                <a:ext cx="2016224" cy="1368152"/>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11 CuadroTexto"/>
              <p:cNvSpPr txBox="1"/>
              <p:nvPr/>
            </p:nvSpPr>
            <p:spPr>
              <a:xfrm>
                <a:off x="7740352" y="3140968"/>
                <a:ext cx="1403648" cy="262367"/>
              </a:xfrm>
              <a:prstGeom prst="rect">
                <a:avLst/>
              </a:prstGeom>
              <a:noFill/>
            </p:spPr>
            <p:txBody>
              <a:bodyPr wrap="square" rtlCol="0">
                <a:spAutoFit/>
              </a:bodyPr>
              <a:lstStyle/>
              <a:p>
                <a:r>
                  <a:rPr lang="es-ES" sz="1000" b="1" dirty="0"/>
                  <a:t>D. SCALING</a:t>
                </a:r>
              </a:p>
            </p:txBody>
          </p:sp>
        </p:grpSp>
        <p:cxnSp>
          <p:nvCxnSpPr>
            <p:cNvPr id="99" name="98 Conector recto"/>
            <p:cNvCxnSpPr>
              <a:stCxn id="5" idx="3"/>
            </p:cNvCxnSpPr>
            <p:nvPr/>
          </p:nvCxnSpPr>
          <p:spPr>
            <a:xfrm flipH="1" flipV="1">
              <a:off x="7884368" y="2958729"/>
              <a:ext cx="906927" cy="29146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101 Conector recto"/>
            <p:cNvCxnSpPr>
              <a:stCxn id="5" idx="3"/>
            </p:cNvCxnSpPr>
            <p:nvPr/>
          </p:nvCxnSpPr>
          <p:spPr>
            <a:xfrm flipH="1">
              <a:off x="7884368" y="3250197"/>
              <a:ext cx="906927" cy="25987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8172400" y="3481263"/>
              <a:ext cx="720080" cy="307777"/>
            </a:xfrm>
            <a:prstGeom prst="rect">
              <a:avLst/>
            </a:prstGeom>
            <a:noFill/>
          </p:spPr>
          <p:txBody>
            <a:bodyPr wrap="square" rtlCol="0">
              <a:spAutoFit/>
            </a:bodyPr>
            <a:lstStyle/>
            <a:p>
              <a:endParaRPr lang="ca-ES" sz="700" dirty="0"/>
            </a:p>
            <a:p>
              <a:r>
                <a:rPr lang="ca-ES" sz="700" dirty="0"/>
                <a:t>International</a:t>
              </a:r>
            </a:p>
          </p:txBody>
        </p:sp>
        <p:sp>
          <p:nvSpPr>
            <p:cNvPr id="104" name="103 CuadroTexto"/>
            <p:cNvSpPr txBox="1"/>
            <p:nvPr/>
          </p:nvSpPr>
          <p:spPr>
            <a:xfrm>
              <a:off x="8172400" y="2807071"/>
              <a:ext cx="576064" cy="200055"/>
            </a:xfrm>
            <a:prstGeom prst="rect">
              <a:avLst/>
            </a:prstGeom>
            <a:noFill/>
          </p:spPr>
          <p:txBody>
            <a:bodyPr wrap="square" rtlCol="0">
              <a:spAutoFit/>
            </a:bodyPr>
            <a:lstStyle/>
            <a:p>
              <a:pPr algn="r"/>
              <a:r>
                <a:rPr lang="ca-ES" sz="700" dirty="0"/>
                <a:t>Local</a:t>
              </a:r>
            </a:p>
          </p:txBody>
        </p:sp>
      </p:grpSp>
      <p:sp>
        <p:nvSpPr>
          <p:cNvPr id="59" name="Rectángulo 58"/>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sz="3200" dirty="0">
              <a:solidFill>
                <a:srgbClr val="009B3A"/>
              </a:solidFill>
              <a:latin typeface="HelveticaNeueLT Std UltLt"/>
              <a:cs typeface="Browallia New" pitchFamily="34" charset="-34"/>
            </a:endParaRPr>
          </a:p>
        </p:txBody>
      </p:sp>
      <p:pic>
        <p:nvPicPr>
          <p:cNvPr id="35" name="Imagen 34"/>
          <p:cNvPicPr>
            <a:picLocks noChangeAspect="1"/>
          </p:cNvPicPr>
          <p:nvPr/>
        </p:nvPicPr>
        <p:blipFill>
          <a:blip r:embed="rId2"/>
          <a:stretch>
            <a:fillRect/>
          </a:stretch>
        </p:blipFill>
        <p:spPr>
          <a:xfrm>
            <a:off x="9072412" y="7428691"/>
            <a:ext cx="9525" cy="9525"/>
          </a:xfrm>
          <a:prstGeom prst="rect">
            <a:avLst/>
          </a:prstGeom>
        </p:spPr>
      </p:pic>
      <p:pic>
        <p:nvPicPr>
          <p:cNvPr id="49" name="Imagen 4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24027" y="-1557297"/>
            <a:ext cx="876345" cy="381020"/>
          </a:xfrm>
          <a:prstGeom prst="rect">
            <a:avLst/>
          </a:prstGeom>
        </p:spPr>
      </p:pic>
      <p:pic>
        <p:nvPicPr>
          <p:cNvPr id="88" name="Imagen 5"/>
          <p:cNvPicPr>
            <a:picLocks noChangeAspect="1"/>
          </p:cNvPicPr>
          <p:nvPr/>
        </p:nvPicPr>
        <p:blipFill>
          <a:blip r:embed="rId4" cstate="print"/>
          <a:srcRect/>
          <a:stretch>
            <a:fillRect/>
          </a:stretch>
        </p:blipFill>
        <p:spPr bwMode="auto">
          <a:xfrm>
            <a:off x="7790092" y="6256651"/>
            <a:ext cx="1191248" cy="465868"/>
          </a:xfrm>
          <a:prstGeom prst="rect">
            <a:avLst/>
          </a:prstGeom>
          <a:noFill/>
          <a:ln w="9525">
            <a:noFill/>
            <a:miter lim="800000"/>
            <a:headEnd/>
            <a:tailEnd/>
          </a:ln>
        </p:spPr>
      </p:pic>
      <p:pic>
        <p:nvPicPr>
          <p:cNvPr id="89" name="Picture 2" descr="IASP"/>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3409" y="6187106"/>
            <a:ext cx="3298405" cy="535413"/>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Imagen 1"/>
          <p:cNvPicPr>
            <a:picLocks noChangeAspect="1"/>
          </p:cNvPicPr>
          <p:nvPr/>
        </p:nvPicPr>
        <p:blipFill>
          <a:blip r:embed="rId6" cstate="print"/>
          <a:stretch>
            <a:fillRect/>
          </a:stretch>
        </p:blipFill>
        <p:spPr>
          <a:xfrm>
            <a:off x="7093442" y="1289866"/>
            <a:ext cx="1830063" cy="1142983"/>
          </a:xfrm>
          <a:prstGeom prst="rect">
            <a:avLst/>
          </a:prstGeom>
          <a:ln w="228600" cap="sq" cmpd="thickThin">
            <a:solidFill>
              <a:srgbClr val="000000"/>
            </a:solidFill>
            <a:prstDash val="solid"/>
            <a:miter lim="800000"/>
          </a:ln>
          <a:effectLst>
            <a:innerShdw blurRad="76200">
              <a:srgbClr val="000000"/>
            </a:innerShdw>
          </a:effectLst>
        </p:spPr>
      </p:pic>
      <p:pic>
        <p:nvPicPr>
          <p:cNvPr id="74" name="Picture 2"/>
          <p:cNvPicPr>
            <a:picLocks noChangeAspect="1" noChangeArrowheads="1"/>
          </p:cNvPicPr>
          <p:nvPr/>
        </p:nvPicPr>
        <p:blipFill>
          <a:blip r:embed="rId7" cstate="print"/>
          <a:srcRect/>
          <a:stretch>
            <a:fillRect/>
          </a:stretch>
        </p:blipFill>
        <p:spPr bwMode="auto">
          <a:xfrm>
            <a:off x="2943481" y="3498985"/>
            <a:ext cx="5227841" cy="1579057"/>
          </a:xfrm>
          <a:prstGeom prst="rect">
            <a:avLst/>
          </a:prstGeom>
          <a:noFill/>
          <a:ln w="9525">
            <a:noFill/>
            <a:miter lim="800000"/>
            <a:headEnd/>
            <a:tailEnd/>
          </a:ln>
        </p:spPr>
      </p:pic>
      <p:sp>
        <p:nvSpPr>
          <p:cNvPr id="79" name="Rectángulo 78"/>
          <p:cNvSpPr/>
          <p:nvPr/>
        </p:nvSpPr>
        <p:spPr>
          <a:xfrm>
            <a:off x="6854849" y="3442409"/>
            <a:ext cx="402074" cy="47989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0" name="Rectángulo 5"/>
          <p:cNvSpPr>
            <a:spLocks noChangeArrowheads="1"/>
          </p:cNvSpPr>
          <p:nvPr/>
        </p:nvSpPr>
        <p:spPr bwMode="auto">
          <a:xfrm>
            <a:off x="347663" y="284163"/>
            <a:ext cx="2919389" cy="584775"/>
          </a:xfrm>
          <a:prstGeom prst="rect">
            <a:avLst/>
          </a:prstGeom>
          <a:noFill/>
          <a:ln w="9525">
            <a:noFill/>
            <a:miter lim="800000"/>
            <a:headEnd/>
            <a:tailEnd/>
          </a:ln>
        </p:spPr>
        <p:txBody>
          <a:bodyPr wrap="none">
            <a:spAutoFit/>
          </a:bodyPr>
          <a:lstStyle/>
          <a:p>
            <a:pPr eaLnBrk="1" hangingPunct="1"/>
            <a:r>
              <a:rPr lang="es-ES" altLang="es-ES" sz="3200" dirty="0">
                <a:solidFill>
                  <a:srgbClr val="009B3A"/>
                </a:solidFill>
                <a:latin typeface="HelveticaNeueLT Std UltLt"/>
                <a:cs typeface="Browallia New" pitchFamily="34" charset="-34"/>
              </a:rPr>
              <a:t>4.7.- SCALING</a:t>
            </a:r>
            <a:endParaRPr lang="en-US" altLang="es-ES" sz="3200" dirty="0">
              <a:solidFill>
                <a:srgbClr val="009B3A"/>
              </a:solidFill>
              <a:latin typeface="HelveticaNeueLT Std UltLt"/>
              <a:cs typeface="Browallia New" pitchFamily="34" charset="-34"/>
            </a:endParaRPr>
          </a:p>
        </p:txBody>
      </p:sp>
    </p:spTree>
    <p:extLst>
      <p:ext uri="{BB962C8B-B14F-4D97-AF65-F5344CB8AC3E}">
        <p14:creationId xmlns:p14="http://schemas.microsoft.com/office/powerpoint/2010/main" xmlns="" val="293513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ángulo 58"/>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s-ES" sz="3200" dirty="0">
                <a:solidFill>
                  <a:srgbClr val="009B3A"/>
                </a:solidFill>
                <a:latin typeface="HelveticaNeueLT Std UltLt"/>
                <a:cs typeface="Browallia New" pitchFamily="34" charset="-34"/>
              </a:rPr>
              <a:t>LIVING LABS</a:t>
            </a:r>
          </a:p>
        </p:txBody>
      </p:sp>
      <p:pic>
        <p:nvPicPr>
          <p:cNvPr id="35" name="Imagen 34"/>
          <p:cNvPicPr>
            <a:picLocks noChangeAspect="1"/>
          </p:cNvPicPr>
          <p:nvPr/>
        </p:nvPicPr>
        <p:blipFill>
          <a:blip r:embed="rId2"/>
          <a:stretch>
            <a:fillRect/>
          </a:stretch>
        </p:blipFill>
        <p:spPr>
          <a:xfrm>
            <a:off x="9072412" y="7428691"/>
            <a:ext cx="9525" cy="9525"/>
          </a:xfrm>
          <a:prstGeom prst="rect">
            <a:avLst/>
          </a:prstGeom>
        </p:spPr>
      </p:pic>
      <p:pic>
        <p:nvPicPr>
          <p:cNvPr id="49" name="Imagen 4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24027" y="-1557297"/>
            <a:ext cx="876345" cy="381020"/>
          </a:xfrm>
          <a:prstGeom prst="rect">
            <a:avLst/>
          </a:prstGeom>
        </p:spPr>
      </p:pic>
      <p:pic>
        <p:nvPicPr>
          <p:cNvPr id="88" name="Imagen 5"/>
          <p:cNvPicPr>
            <a:picLocks noChangeAspect="1"/>
          </p:cNvPicPr>
          <p:nvPr/>
        </p:nvPicPr>
        <p:blipFill>
          <a:blip r:embed="rId4" cstate="print"/>
          <a:srcRect/>
          <a:stretch>
            <a:fillRect/>
          </a:stretch>
        </p:blipFill>
        <p:spPr bwMode="auto">
          <a:xfrm>
            <a:off x="7790092" y="6256651"/>
            <a:ext cx="1191248" cy="465868"/>
          </a:xfrm>
          <a:prstGeom prst="rect">
            <a:avLst/>
          </a:prstGeom>
          <a:noFill/>
          <a:ln w="9525">
            <a:noFill/>
            <a:miter lim="800000"/>
            <a:headEnd/>
            <a:tailEnd/>
          </a:ln>
        </p:spPr>
      </p:pic>
      <p:pic>
        <p:nvPicPr>
          <p:cNvPr id="89" name="Picture 2" descr="IASP"/>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3409" y="6187106"/>
            <a:ext cx="3298405" cy="535413"/>
          </a:xfrm>
          <a:prstGeom prst="rect">
            <a:avLst/>
          </a:prstGeom>
          <a:noFill/>
          <a:extLst>
            <a:ext uri="{909E8E84-426E-40DD-AFC4-6F175D3DCCD1}">
              <a14:hiddenFill xmlns:a14="http://schemas.microsoft.com/office/drawing/2010/main" xmlns="">
                <a:solidFill>
                  <a:srgbClr val="FFFFFF"/>
                </a:solidFill>
              </a14:hiddenFill>
            </a:ext>
          </a:extLst>
        </p:spPr>
      </p:pic>
      <p:sp>
        <p:nvSpPr>
          <p:cNvPr id="79" name="Rectángulo 78"/>
          <p:cNvSpPr/>
          <p:nvPr/>
        </p:nvSpPr>
        <p:spPr>
          <a:xfrm>
            <a:off x="6064016" y="4979859"/>
            <a:ext cx="402074" cy="47989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aphicFrame>
        <p:nvGraphicFramePr>
          <p:cNvPr id="3" name="Tabla 2"/>
          <p:cNvGraphicFramePr>
            <a:graphicFrameLocks noGrp="1"/>
          </p:cNvGraphicFramePr>
          <p:nvPr>
            <p:extLst>
              <p:ext uri="{D42A27DB-BD31-4B8C-83A1-F6EECF244321}">
                <p14:modId xmlns:p14="http://schemas.microsoft.com/office/powerpoint/2010/main" xmlns="" val="2845909984"/>
              </p:ext>
            </p:extLst>
          </p:nvPr>
        </p:nvGraphicFramePr>
        <p:xfrm>
          <a:off x="2125636" y="3173848"/>
          <a:ext cx="5393690" cy="1793748"/>
        </p:xfrm>
        <a:graphic>
          <a:graphicData uri="http://schemas.openxmlformats.org/drawingml/2006/table">
            <a:tbl>
              <a:tblPr firstRow="1" firstCol="1" bandRow="1">
                <a:tableStyleId>{5C22544A-7EE6-4342-B048-85BDC9FD1C3A}</a:tableStyleId>
              </a:tblPr>
              <a:tblGrid>
                <a:gridCol w="2289810">
                  <a:extLst>
                    <a:ext uri="{9D8B030D-6E8A-4147-A177-3AD203B41FA5}">
                      <a16:colId xmlns:a16="http://schemas.microsoft.com/office/drawing/2014/main" xmlns="" val="2787219518"/>
                    </a:ext>
                  </a:extLst>
                </a:gridCol>
                <a:gridCol w="3103880">
                  <a:extLst>
                    <a:ext uri="{9D8B030D-6E8A-4147-A177-3AD203B41FA5}">
                      <a16:colId xmlns:a16="http://schemas.microsoft.com/office/drawing/2014/main" xmlns="" val="2887173350"/>
                    </a:ext>
                  </a:extLst>
                </a:gridCol>
              </a:tblGrid>
              <a:tr h="0">
                <a:tc>
                  <a:txBody>
                    <a:bodyPr/>
                    <a:lstStyle/>
                    <a:p>
                      <a:pPr>
                        <a:lnSpc>
                          <a:spcPct val="107000"/>
                        </a:lnSpc>
                        <a:spcAft>
                          <a:spcPts val="0"/>
                        </a:spcAft>
                      </a:pPr>
                      <a:r>
                        <a:rPr lang="en-US" sz="1100">
                          <a:effectLst/>
                        </a:rPr>
                        <a:t/>
                      </a:r>
                      <a:br>
                        <a:rPr lang="en-US" sz="1100">
                          <a:effectLst/>
                        </a:rPr>
                      </a:b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dirty="0">
                          <a:effectLst/>
                        </a:rPr>
                        <a:t> </a:t>
                      </a:r>
                      <a:endParaRPr lang="es-ES" sz="1100" dirty="0">
                        <a:effectLst/>
                      </a:endParaRPr>
                    </a:p>
                    <a:p>
                      <a:pPr>
                        <a:lnSpc>
                          <a:spcPct val="107000"/>
                        </a:lnSpc>
                        <a:spcAft>
                          <a:spcPts val="0"/>
                        </a:spcAft>
                      </a:pPr>
                      <a:r>
                        <a:rPr lang="en-US" sz="1000" dirty="0">
                          <a:effectLst/>
                        </a:rPr>
                        <a:t>Living Labs (LLs) are defined as user-</a:t>
                      </a:r>
                      <a:r>
                        <a:rPr lang="en-US" sz="1000" dirty="0" err="1">
                          <a:effectLst/>
                        </a:rPr>
                        <a:t>centred</a:t>
                      </a:r>
                      <a:r>
                        <a:rPr lang="en-US" sz="1000" dirty="0">
                          <a:effectLst/>
                        </a:rPr>
                        <a:t>, open innovation ecosystems based on systematic user co-creation approach, integrating research and innovation processes in real life communities and settings. </a:t>
                      </a:r>
                      <a:endParaRPr lang="es-ES" sz="1100" dirty="0">
                        <a:effectLst/>
                      </a:endParaRPr>
                    </a:p>
                    <a:p>
                      <a:pPr>
                        <a:lnSpc>
                          <a:spcPct val="107000"/>
                        </a:lnSpc>
                        <a:spcAft>
                          <a:spcPts val="0"/>
                        </a:spcAft>
                      </a:pPr>
                      <a:r>
                        <a:rPr lang="en-US" sz="1000" dirty="0">
                          <a:effectLst/>
                        </a:rPr>
                        <a:t> </a:t>
                      </a:r>
                      <a:endParaRPr lang="es-ES" sz="1100" dirty="0">
                        <a:effectLst/>
                      </a:endParaRPr>
                    </a:p>
                    <a:p>
                      <a:pPr>
                        <a:lnSpc>
                          <a:spcPct val="107000"/>
                        </a:lnSpc>
                        <a:spcAft>
                          <a:spcPts val="0"/>
                        </a:spcAft>
                      </a:pPr>
                      <a:r>
                        <a:rPr lang="en-US" sz="1000" dirty="0">
                          <a:effectLst/>
                        </a:rPr>
                        <a:t>That’s the place where validate and show the result of innovation.</a:t>
                      </a:r>
                      <a:endParaRPr lang="es-ES" sz="1100" dirty="0">
                        <a:effectLst/>
                      </a:endParaRPr>
                    </a:p>
                    <a:p>
                      <a:pPr>
                        <a:lnSpc>
                          <a:spcPct val="107000"/>
                        </a:lnSpc>
                        <a:spcAft>
                          <a:spcPts val="0"/>
                        </a:spcAft>
                      </a:pPr>
                      <a:r>
                        <a:rPr lang="en-US" sz="1000" dirty="0">
                          <a:effectLst/>
                        </a:rPr>
                        <a:t> </a:t>
                      </a:r>
                      <a:endParaRPr lang="es-ES" sz="1100" dirty="0">
                        <a:effectLst/>
                      </a:endParaRPr>
                    </a:p>
                    <a:p>
                      <a:pPr>
                        <a:lnSpc>
                          <a:spcPct val="107000"/>
                        </a:lnSpc>
                        <a:spcAft>
                          <a:spcPts val="0"/>
                        </a:spcAft>
                      </a:pPr>
                      <a:r>
                        <a:rPr lang="en-US" sz="1000" dirty="0">
                          <a:effectLst/>
                        </a:rPr>
                        <a:t>http://openlivinglabs.eu/</a:t>
                      </a:r>
                      <a:endParaRPr lang="es-ES" sz="1100" dirty="0">
                        <a:effectLst/>
                      </a:endParaRPr>
                    </a:p>
                    <a:p>
                      <a:pPr>
                        <a:lnSpc>
                          <a:spcPct val="107000"/>
                        </a:lnSpc>
                        <a:spcAft>
                          <a:spcPts val="0"/>
                        </a:spcAft>
                      </a:pPr>
                      <a:r>
                        <a:rPr lang="en-US" sz="10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xmlns="" val="2108994178"/>
                  </a:ext>
                </a:extLst>
              </a:tr>
            </a:tbl>
          </a:graphicData>
        </a:graphic>
      </p:graphicFrame>
      <p:pic>
        <p:nvPicPr>
          <p:cNvPr id="18433" name="Imagen 39"/>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125636" y="3173848"/>
            <a:ext cx="2317750" cy="1778269"/>
          </a:xfrm>
          <a:prstGeom prst="rect">
            <a:avLst/>
          </a:prstGeom>
          <a:solidFill>
            <a:schemeClr val="tx1"/>
          </a:solidFill>
        </p:spPr>
      </p:pic>
    </p:spTree>
    <p:extLst>
      <p:ext uri="{BB962C8B-B14F-4D97-AF65-F5344CB8AC3E}">
        <p14:creationId xmlns:p14="http://schemas.microsoft.com/office/powerpoint/2010/main" xmlns="" val="1565476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o 27"/>
          <p:cNvGrpSpPr/>
          <p:nvPr/>
        </p:nvGrpSpPr>
        <p:grpSpPr>
          <a:xfrm>
            <a:off x="7503550" y="2166963"/>
            <a:ext cx="1388930" cy="1892149"/>
            <a:chOff x="7503550" y="2304123"/>
            <a:chExt cx="1388930" cy="1892149"/>
          </a:xfrm>
          <a:solidFill>
            <a:srgbClr val="009B3A"/>
          </a:solidFill>
        </p:grpSpPr>
        <p:grpSp>
          <p:nvGrpSpPr>
            <p:cNvPr id="18" name="17 Grupo"/>
            <p:cNvGrpSpPr/>
            <p:nvPr/>
          </p:nvGrpSpPr>
          <p:grpSpPr>
            <a:xfrm>
              <a:off x="7503550" y="2304123"/>
              <a:ext cx="1388930" cy="1892149"/>
              <a:chOff x="7668344" y="2276872"/>
              <a:chExt cx="1475656" cy="2016224"/>
            </a:xfrm>
            <a:grpFill/>
          </p:grpSpPr>
          <p:sp>
            <p:nvSpPr>
              <p:cNvPr id="5" name="4 Triángulo isósceles"/>
              <p:cNvSpPr/>
              <p:nvPr/>
            </p:nvSpPr>
            <p:spPr>
              <a:xfrm rot="16200000">
                <a:off x="7344308" y="2600908"/>
                <a:ext cx="2016224" cy="1368152"/>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11 CuadroTexto"/>
              <p:cNvSpPr txBox="1"/>
              <p:nvPr/>
            </p:nvSpPr>
            <p:spPr>
              <a:xfrm>
                <a:off x="7740352" y="3140968"/>
                <a:ext cx="1403648" cy="262367"/>
              </a:xfrm>
              <a:prstGeom prst="rect">
                <a:avLst/>
              </a:prstGeom>
              <a:noFill/>
            </p:spPr>
            <p:txBody>
              <a:bodyPr wrap="square" rtlCol="0">
                <a:spAutoFit/>
              </a:bodyPr>
              <a:lstStyle/>
              <a:p>
                <a:r>
                  <a:rPr lang="es-ES" sz="1000" b="1" dirty="0"/>
                  <a:t>D. SCALING</a:t>
                </a:r>
              </a:p>
            </p:txBody>
          </p:sp>
        </p:grpSp>
        <p:cxnSp>
          <p:nvCxnSpPr>
            <p:cNvPr id="99" name="98 Conector recto"/>
            <p:cNvCxnSpPr>
              <a:stCxn id="5" idx="3"/>
            </p:cNvCxnSpPr>
            <p:nvPr/>
          </p:nvCxnSpPr>
          <p:spPr>
            <a:xfrm flipH="1" flipV="1">
              <a:off x="7884368" y="2958729"/>
              <a:ext cx="906927" cy="29146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101 Conector recto"/>
            <p:cNvCxnSpPr>
              <a:stCxn id="5" idx="3"/>
            </p:cNvCxnSpPr>
            <p:nvPr/>
          </p:nvCxnSpPr>
          <p:spPr>
            <a:xfrm flipH="1">
              <a:off x="7884368" y="3250197"/>
              <a:ext cx="906927" cy="25987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8172400" y="3481263"/>
              <a:ext cx="720080" cy="307777"/>
            </a:xfrm>
            <a:prstGeom prst="rect">
              <a:avLst/>
            </a:prstGeom>
            <a:noFill/>
          </p:spPr>
          <p:txBody>
            <a:bodyPr wrap="square" rtlCol="0">
              <a:spAutoFit/>
            </a:bodyPr>
            <a:lstStyle/>
            <a:p>
              <a:endParaRPr lang="ca-ES" sz="700" dirty="0"/>
            </a:p>
            <a:p>
              <a:r>
                <a:rPr lang="ca-ES" sz="700" dirty="0"/>
                <a:t>International</a:t>
              </a:r>
            </a:p>
          </p:txBody>
        </p:sp>
        <p:sp>
          <p:nvSpPr>
            <p:cNvPr id="104" name="103 CuadroTexto"/>
            <p:cNvSpPr txBox="1"/>
            <p:nvPr/>
          </p:nvSpPr>
          <p:spPr>
            <a:xfrm>
              <a:off x="8172400" y="2807071"/>
              <a:ext cx="576064" cy="200055"/>
            </a:xfrm>
            <a:prstGeom prst="rect">
              <a:avLst/>
            </a:prstGeom>
            <a:noFill/>
          </p:spPr>
          <p:txBody>
            <a:bodyPr wrap="square" rtlCol="0">
              <a:spAutoFit/>
            </a:bodyPr>
            <a:lstStyle/>
            <a:p>
              <a:pPr algn="r"/>
              <a:r>
                <a:rPr lang="ca-ES" sz="700" dirty="0"/>
                <a:t>Local</a:t>
              </a:r>
            </a:p>
          </p:txBody>
        </p:sp>
      </p:grpSp>
      <p:pic>
        <p:nvPicPr>
          <p:cNvPr id="94" name="Picture 2" descr="Hombre, Masculina, Silueta, Humana, De Pie"/>
          <p:cNvPicPr>
            <a:picLocks noChangeAspect="1" noChangeArrowheads="1"/>
          </p:cNvPicPr>
          <p:nvPr/>
        </p:nvPicPr>
        <p:blipFill>
          <a:blip r:embed="rId2" cstate="print"/>
          <a:srcRect/>
          <a:stretch>
            <a:fillRect/>
          </a:stretch>
        </p:blipFill>
        <p:spPr bwMode="auto">
          <a:xfrm>
            <a:off x="251520" y="5404751"/>
            <a:ext cx="95673" cy="191345"/>
          </a:xfrm>
          <a:prstGeom prst="rect">
            <a:avLst/>
          </a:prstGeom>
          <a:noFill/>
        </p:spPr>
      </p:pic>
      <p:sp>
        <p:nvSpPr>
          <p:cNvPr id="97" name="96 CuadroTexto"/>
          <p:cNvSpPr txBox="1"/>
          <p:nvPr/>
        </p:nvSpPr>
        <p:spPr>
          <a:xfrm>
            <a:off x="395536" y="5404751"/>
            <a:ext cx="864096" cy="184666"/>
          </a:xfrm>
          <a:prstGeom prst="rect">
            <a:avLst/>
          </a:prstGeom>
          <a:noFill/>
          <a:ln>
            <a:solidFill>
              <a:schemeClr val="tx1"/>
            </a:solidFill>
          </a:ln>
        </p:spPr>
        <p:txBody>
          <a:bodyPr wrap="square" rtlCol="0">
            <a:spAutoFit/>
          </a:bodyPr>
          <a:lstStyle/>
          <a:p>
            <a:r>
              <a:rPr lang="en-US" sz="600" dirty="0"/>
              <a:t>user participation</a:t>
            </a:r>
          </a:p>
        </p:txBody>
      </p:sp>
      <p:grpSp>
        <p:nvGrpSpPr>
          <p:cNvPr id="27" name="Grupo 26"/>
          <p:cNvGrpSpPr/>
          <p:nvPr/>
        </p:nvGrpSpPr>
        <p:grpSpPr>
          <a:xfrm>
            <a:off x="4283965" y="1373767"/>
            <a:ext cx="432049" cy="3456384"/>
            <a:chOff x="4283965" y="1510927"/>
            <a:chExt cx="432049" cy="3456384"/>
          </a:xfrm>
          <a:solidFill>
            <a:schemeClr val="tx1"/>
          </a:solidFill>
        </p:grpSpPr>
        <p:sp>
          <p:nvSpPr>
            <p:cNvPr id="8" name="7 Rectángulo"/>
            <p:cNvSpPr/>
            <p:nvPr/>
          </p:nvSpPr>
          <p:spPr>
            <a:xfrm>
              <a:off x="4283965" y="1510927"/>
              <a:ext cx="432049" cy="345638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2" name="111 CuadroTexto"/>
            <p:cNvSpPr txBox="1"/>
            <p:nvPr/>
          </p:nvSpPr>
          <p:spPr>
            <a:xfrm>
              <a:off x="4375431" y="1906079"/>
              <a:ext cx="216023" cy="2554545"/>
            </a:xfrm>
            <a:prstGeom prst="rect">
              <a:avLst/>
            </a:prstGeom>
            <a:grpFill/>
            <a:ln>
              <a:solidFill>
                <a:schemeClr val="tx1"/>
              </a:solidFill>
            </a:ln>
          </p:spPr>
          <p:txBody>
            <a:bodyPr wrap="square" rtlCol="0">
              <a:spAutoFit/>
            </a:bodyPr>
            <a:lstStyle/>
            <a:p>
              <a:r>
                <a:rPr lang="es-ES" sz="1600" b="1" dirty="0">
                  <a:solidFill>
                    <a:srgbClr val="00B050"/>
                  </a:solidFill>
                </a:rPr>
                <a:t> </a:t>
              </a:r>
            </a:p>
            <a:p>
              <a:r>
                <a:rPr lang="es-ES" sz="1600" b="1" dirty="0">
                  <a:solidFill>
                    <a:srgbClr val="00B050"/>
                  </a:solidFill>
                </a:rPr>
                <a:t>FILT</a:t>
              </a:r>
            </a:p>
            <a:p>
              <a:r>
                <a:rPr lang="ca-ES" sz="1600" b="1" dirty="0">
                  <a:solidFill>
                    <a:srgbClr val="00B050"/>
                  </a:solidFill>
                </a:rPr>
                <a:t>E</a:t>
              </a:r>
            </a:p>
            <a:p>
              <a:r>
                <a:rPr lang="ca-ES" sz="1600" b="1" dirty="0">
                  <a:solidFill>
                    <a:srgbClr val="00B050"/>
                  </a:solidFill>
                </a:rPr>
                <a:t>R</a:t>
              </a:r>
            </a:p>
            <a:p>
              <a:endParaRPr lang="es-ES" sz="1600" b="1" dirty="0">
                <a:solidFill>
                  <a:srgbClr val="00B050"/>
                </a:solidFill>
              </a:endParaRPr>
            </a:p>
            <a:p>
              <a:r>
                <a:rPr lang="es-ES" sz="1600" b="1" dirty="0">
                  <a:solidFill>
                    <a:srgbClr val="00B050"/>
                  </a:solidFill>
                </a:rPr>
                <a:t>I</a:t>
              </a:r>
            </a:p>
            <a:p>
              <a:r>
                <a:rPr lang="es-ES" sz="1600" b="1" dirty="0">
                  <a:solidFill>
                    <a:srgbClr val="00B050"/>
                  </a:solidFill>
                </a:rPr>
                <a:t>I </a:t>
              </a:r>
            </a:p>
          </p:txBody>
        </p:sp>
      </p:grpSp>
      <p:grpSp>
        <p:nvGrpSpPr>
          <p:cNvPr id="45" name="Grupo 44"/>
          <p:cNvGrpSpPr/>
          <p:nvPr/>
        </p:nvGrpSpPr>
        <p:grpSpPr>
          <a:xfrm>
            <a:off x="179512" y="2093847"/>
            <a:ext cx="1536642" cy="1965265"/>
            <a:chOff x="179512" y="2231007"/>
            <a:chExt cx="1536642" cy="1965265"/>
          </a:xfrm>
        </p:grpSpPr>
        <p:grpSp>
          <p:nvGrpSpPr>
            <p:cNvPr id="29" name="Grupo 28"/>
            <p:cNvGrpSpPr/>
            <p:nvPr/>
          </p:nvGrpSpPr>
          <p:grpSpPr>
            <a:xfrm>
              <a:off x="179512" y="2231007"/>
              <a:ext cx="1380347" cy="1965265"/>
              <a:chOff x="179512" y="2304123"/>
              <a:chExt cx="1338975" cy="1892149"/>
            </a:xfrm>
            <a:solidFill>
              <a:srgbClr val="009B3A"/>
            </a:solidFill>
          </p:grpSpPr>
          <p:grpSp>
            <p:nvGrpSpPr>
              <p:cNvPr id="3" name="29 Grupo"/>
              <p:cNvGrpSpPr/>
              <p:nvPr/>
            </p:nvGrpSpPr>
            <p:grpSpPr>
              <a:xfrm>
                <a:off x="230740" y="2304123"/>
                <a:ext cx="1287747" cy="1892149"/>
                <a:chOff x="-36515" y="2276872"/>
                <a:chExt cx="1368155" cy="2016224"/>
              </a:xfrm>
              <a:grpFill/>
            </p:grpSpPr>
            <p:sp>
              <p:nvSpPr>
                <p:cNvPr id="4" name="3 Triángulo isósceles"/>
                <p:cNvSpPr/>
                <p:nvPr/>
              </p:nvSpPr>
              <p:spPr>
                <a:xfrm rot="5400000">
                  <a:off x="-360548" y="2600908"/>
                  <a:ext cx="2016224" cy="1368152"/>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9" name="8 CuadroTexto"/>
                <p:cNvSpPr txBox="1"/>
                <p:nvPr/>
              </p:nvSpPr>
              <p:spPr>
                <a:xfrm>
                  <a:off x="-36515" y="3131676"/>
                  <a:ext cx="940128" cy="245968"/>
                </a:xfrm>
                <a:prstGeom prst="rect">
                  <a:avLst/>
                </a:prstGeom>
                <a:grpFill/>
              </p:spPr>
              <p:txBody>
                <a:bodyPr wrap="square" rtlCol="0">
                  <a:spAutoFit/>
                </a:bodyPr>
                <a:lstStyle/>
                <a:p>
                  <a:r>
                    <a:rPr lang="es-ES" sz="800" b="1" dirty="0"/>
                    <a:t>A</a:t>
                  </a:r>
                  <a:r>
                    <a:rPr lang="es-ES" sz="700" b="1" dirty="0"/>
                    <a:t>. C</a:t>
                  </a:r>
                  <a:r>
                    <a:rPr lang="en-US" sz="600" b="1" dirty="0"/>
                    <a:t>HALLENGES</a:t>
                  </a:r>
                  <a:r>
                    <a:rPr lang="en-US" sz="900" b="1" dirty="0"/>
                    <a:t> </a:t>
                  </a:r>
                </a:p>
              </p:txBody>
            </p:sp>
          </p:grpSp>
          <p:cxnSp>
            <p:nvCxnSpPr>
              <p:cNvPr id="68" name="67 Conector recto"/>
              <p:cNvCxnSpPr>
                <a:stCxn id="9" idx="1"/>
                <a:endCxn id="4" idx="1"/>
              </p:cNvCxnSpPr>
              <p:nvPr/>
            </p:nvCxnSpPr>
            <p:spPr>
              <a:xfrm flipV="1">
                <a:off x="230740" y="2777160"/>
                <a:ext cx="643875" cy="444580"/>
              </a:xfrm>
              <a:prstGeom prst="line">
                <a:avLst/>
              </a:prstGeom>
              <a:grpFill/>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69 Conector recto"/>
              <p:cNvCxnSpPr>
                <a:stCxn id="4" idx="1"/>
                <a:endCxn id="4" idx="5"/>
              </p:cNvCxnSpPr>
              <p:nvPr/>
            </p:nvCxnSpPr>
            <p:spPr>
              <a:xfrm>
                <a:off x="874615" y="2777161"/>
                <a:ext cx="0" cy="946075"/>
              </a:xfrm>
              <a:prstGeom prst="line">
                <a:avLst/>
              </a:prstGeom>
              <a:grpFill/>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71 Conector recto"/>
              <p:cNvCxnSpPr>
                <a:stCxn id="9" idx="1"/>
                <a:endCxn id="4" idx="5"/>
              </p:cNvCxnSpPr>
              <p:nvPr/>
            </p:nvCxnSpPr>
            <p:spPr>
              <a:xfrm>
                <a:off x="230740" y="3221740"/>
                <a:ext cx="643875" cy="501495"/>
              </a:xfrm>
              <a:prstGeom prst="line">
                <a:avLst/>
              </a:prstGeom>
              <a:grpFill/>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3" name="72 CuadroTexto"/>
              <p:cNvSpPr txBox="1"/>
              <p:nvPr/>
            </p:nvSpPr>
            <p:spPr>
              <a:xfrm>
                <a:off x="230743" y="2807071"/>
                <a:ext cx="576064" cy="200055"/>
              </a:xfrm>
              <a:prstGeom prst="rect">
                <a:avLst/>
              </a:prstGeom>
              <a:noFill/>
              <a:ln>
                <a:noFill/>
              </a:ln>
            </p:spPr>
            <p:txBody>
              <a:bodyPr wrap="square" rtlCol="0">
                <a:spAutoFit/>
              </a:bodyPr>
              <a:lstStyle/>
              <a:p>
                <a:r>
                  <a:rPr lang="en-US" sz="700" dirty="0"/>
                  <a:t>Problem</a:t>
                </a:r>
              </a:p>
            </p:txBody>
          </p:sp>
          <p:sp>
            <p:nvSpPr>
              <p:cNvPr id="76" name="75 CuadroTexto"/>
              <p:cNvSpPr txBox="1"/>
              <p:nvPr/>
            </p:nvSpPr>
            <p:spPr>
              <a:xfrm>
                <a:off x="179512" y="3671167"/>
                <a:ext cx="792088" cy="200055"/>
              </a:xfrm>
              <a:prstGeom prst="rect">
                <a:avLst/>
              </a:prstGeom>
              <a:noFill/>
            </p:spPr>
            <p:txBody>
              <a:bodyPr wrap="square" rtlCol="0">
                <a:spAutoFit/>
              </a:bodyPr>
              <a:lstStyle/>
              <a:p>
                <a:r>
                  <a:rPr lang="en-US" sz="700" dirty="0"/>
                  <a:t>Opportunity</a:t>
                </a:r>
              </a:p>
            </p:txBody>
          </p:sp>
          <p:pic>
            <p:nvPicPr>
              <p:cNvPr id="11266" name="Picture 2" descr="Hombre, Masculina, Silueta, Humana, De Pie"/>
              <p:cNvPicPr>
                <a:picLocks noChangeAspect="1" noChangeArrowheads="1"/>
              </p:cNvPicPr>
              <p:nvPr/>
            </p:nvPicPr>
            <p:blipFill>
              <a:blip r:embed="rId2" cstate="print"/>
              <a:srcRect/>
              <a:stretch>
                <a:fillRect/>
              </a:stretch>
            </p:blipFill>
            <p:spPr bwMode="auto">
              <a:xfrm>
                <a:off x="323528" y="2543718"/>
                <a:ext cx="95673" cy="191345"/>
              </a:xfrm>
              <a:prstGeom prst="rect">
                <a:avLst/>
              </a:prstGeom>
              <a:grpFill/>
            </p:spPr>
          </p:pic>
        </p:grpSp>
        <p:sp>
          <p:nvSpPr>
            <p:cNvPr id="77" name="76 CuadroTexto"/>
            <p:cNvSpPr txBox="1"/>
            <p:nvPr/>
          </p:nvSpPr>
          <p:spPr>
            <a:xfrm>
              <a:off x="899592" y="3159381"/>
              <a:ext cx="816562" cy="207785"/>
            </a:xfrm>
            <a:prstGeom prst="rect">
              <a:avLst/>
            </a:prstGeom>
            <a:noFill/>
          </p:spPr>
          <p:txBody>
            <a:bodyPr wrap="square" rtlCol="0">
              <a:spAutoFit/>
            </a:bodyPr>
            <a:lstStyle/>
            <a:p>
              <a:r>
                <a:rPr lang="en-US" sz="700" dirty="0"/>
                <a:t>Aspiration</a:t>
              </a:r>
            </a:p>
          </p:txBody>
        </p:sp>
      </p:grpSp>
      <p:pic>
        <p:nvPicPr>
          <p:cNvPr id="15" name="Imagen 14"/>
          <p:cNvPicPr>
            <a:picLocks noChangeAspect="1"/>
          </p:cNvPicPr>
          <p:nvPr/>
        </p:nvPicPr>
        <p:blipFill>
          <a:blip r:embed="rId3"/>
          <a:stretch>
            <a:fillRect/>
          </a:stretch>
        </p:blipFill>
        <p:spPr>
          <a:xfrm>
            <a:off x="912993" y="3953883"/>
            <a:ext cx="1794622" cy="1138157"/>
          </a:xfrm>
          <a:prstGeom prst="rect">
            <a:avLst/>
          </a:prstGeom>
        </p:spPr>
      </p:pic>
      <p:pic>
        <p:nvPicPr>
          <p:cNvPr id="17" name="Imagen 16"/>
          <p:cNvPicPr>
            <a:picLocks noChangeAspect="1"/>
          </p:cNvPicPr>
          <p:nvPr/>
        </p:nvPicPr>
        <p:blipFill>
          <a:blip r:embed="rId4"/>
          <a:stretch>
            <a:fillRect/>
          </a:stretch>
        </p:blipFill>
        <p:spPr>
          <a:xfrm>
            <a:off x="6739102" y="3952471"/>
            <a:ext cx="1694003" cy="980956"/>
          </a:xfrm>
          <a:prstGeom prst="rect">
            <a:avLst/>
          </a:prstGeom>
        </p:spPr>
      </p:pic>
      <p:pic>
        <p:nvPicPr>
          <p:cNvPr id="32" name="Imagen 31"/>
          <p:cNvPicPr>
            <a:picLocks noChangeAspect="1"/>
          </p:cNvPicPr>
          <p:nvPr/>
        </p:nvPicPr>
        <p:blipFill>
          <a:blip r:embed="rId5"/>
          <a:stretch>
            <a:fillRect/>
          </a:stretch>
        </p:blipFill>
        <p:spPr>
          <a:xfrm>
            <a:off x="3689496" y="4902159"/>
            <a:ext cx="2293742" cy="1248632"/>
          </a:xfrm>
          <a:prstGeom prst="rect">
            <a:avLst/>
          </a:prstGeom>
        </p:spPr>
      </p:pic>
      <p:sp>
        <p:nvSpPr>
          <p:cNvPr id="59" name="Rectángulo 58"/>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s-ES" sz="3200" dirty="0">
                <a:solidFill>
                  <a:srgbClr val="009B3A"/>
                </a:solidFill>
                <a:latin typeface="HelveticaNeueLT Std UltLt"/>
                <a:cs typeface="Browallia New" pitchFamily="34" charset="-34"/>
              </a:rPr>
              <a:t>CANDY INNOVATION MODEL</a:t>
            </a:r>
          </a:p>
        </p:txBody>
      </p:sp>
      <p:grpSp>
        <p:nvGrpSpPr>
          <p:cNvPr id="37" name="Grupo 36"/>
          <p:cNvGrpSpPr/>
          <p:nvPr/>
        </p:nvGrpSpPr>
        <p:grpSpPr>
          <a:xfrm>
            <a:off x="1708481" y="1423620"/>
            <a:ext cx="2935527" cy="3758923"/>
            <a:chOff x="1708481" y="1560780"/>
            <a:chExt cx="2935527" cy="3758923"/>
          </a:xfrm>
        </p:grpSpPr>
        <p:grpSp>
          <p:nvGrpSpPr>
            <p:cNvPr id="26" name="Grupo 25"/>
            <p:cNvGrpSpPr/>
            <p:nvPr/>
          </p:nvGrpSpPr>
          <p:grpSpPr>
            <a:xfrm>
              <a:off x="1708481" y="1560780"/>
              <a:ext cx="2647495" cy="3378837"/>
              <a:chOff x="1708481" y="1560780"/>
              <a:chExt cx="2647495" cy="3378837"/>
            </a:xfrm>
          </p:grpSpPr>
          <p:grpSp>
            <p:nvGrpSpPr>
              <p:cNvPr id="14" name="30 Grupo"/>
              <p:cNvGrpSpPr/>
              <p:nvPr/>
            </p:nvGrpSpPr>
            <p:grpSpPr>
              <a:xfrm>
                <a:off x="1708481" y="1560780"/>
                <a:ext cx="2575487" cy="3378837"/>
                <a:chOff x="1511423" y="1484785"/>
                <a:chExt cx="2736304" cy="3600400"/>
              </a:xfrm>
            </p:grpSpPr>
            <p:sp>
              <p:nvSpPr>
                <p:cNvPr id="6" name="5 Triángulo isósceles"/>
                <p:cNvSpPr/>
                <p:nvPr/>
              </p:nvSpPr>
              <p:spPr>
                <a:xfrm rot="16200000">
                  <a:off x="1079375" y="1916833"/>
                  <a:ext cx="3600400" cy="2736304"/>
                </a:xfrm>
                <a:prstGeom prst="triangle">
                  <a:avLst/>
                </a:prstGeom>
                <a:solidFill>
                  <a:srgbClr val="009B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0" name="9 CuadroTexto"/>
                <p:cNvSpPr txBox="1"/>
                <p:nvPr/>
              </p:nvSpPr>
              <p:spPr>
                <a:xfrm>
                  <a:off x="3176667" y="3196449"/>
                  <a:ext cx="778666" cy="262367"/>
                </a:xfrm>
                <a:prstGeom prst="rect">
                  <a:avLst/>
                </a:prstGeom>
                <a:noFill/>
              </p:spPr>
              <p:txBody>
                <a:bodyPr wrap="square" rtlCol="0">
                  <a:spAutoFit/>
                </a:bodyPr>
                <a:lstStyle/>
                <a:p>
                  <a:pPr algn="ctr"/>
                  <a:r>
                    <a:rPr lang="es-ES" sz="1000" b="1" dirty="0"/>
                    <a:t>B. IDEAS</a:t>
                  </a:r>
                </a:p>
              </p:txBody>
            </p:sp>
          </p:grpSp>
          <p:cxnSp>
            <p:nvCxnSpPr>
              <p:cNvPr id="84" name="83 Conector recto"/>
              <p:cNvCxnSpPr/>
              <p:nvPr/>
            </p:nvCxnSpPr>
            <p:spPr>
              <a:xfrm flipH="1" flipV="1">
                <a:off x="3199554" y="2303015"/>
                <a:ext cx="1084414" cy="1047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flipH="1">
                <a:off x="3199554" y="3431324"/>
                <a:ext cx="1084414" cy="743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89 Conector recto"/>
              <p:cNvCxnSpPr/>
              <p:nvPr/>
            </p:nvCxnSpPr>
            <p:spPr>
              <a:xfrm flipH="1">
                <a:off x="3184393" y="2303015"/>
                <a:ext cx="15161" cy="1893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90 CuadroTexto"/>
              <p:cNvSpPr txBox="1"/>
              <p:nvPr/>
            </p:nvSpPr>
            <p:spPr>
              <a:xfrm>
                <a:off x="2051720" y="3023095"/>
                <a:ext cx="936104" cy="307777"/>
              </a:xfrm>
              <a:prstGeom prst="rect">
                <a:avLst/>
              </a:prstGeom>
              <a:noFill/>
            </p:spPr>
            <p:txBody>
              <a:bodyPr wrap="square" rtlCol="0">
                <a:spAutoFit/>
              </a:bodyPr>
              <a:lstStyle/>
              <a:p>
                <a:r>
                  <a:rPr lang="en-US" sz="700" dirty="0"/>
                  <a:t>Internal/External</a:t>
                </a:r>
              </a:p>
              <a:p>
                <a:r>
                  <a:rPr lang="en-US" sz="700" dirty="0"/>
                  <a:t>Workshop</a:t>
                </a:r>
              </a:p>
            </p:txBody>
          </p:sp>
          <p:sp>
            <p:nvSpPr>
              <p:cNvPr id="92" name="91 CuadroTexto"/>
              <p:cNvSpPr txBox="1"/>
              <p:nvPr/>
            </p:nvSpPr>
            <p:spPr>
              <a:xfrm>
                <a:off x="3419872" y="2231007"/>
                <a:ext cx="936104" cy="415498"/>
              </a:xfrm>
              <a:prstGeom prst="rect">
                <a:avLst/>
              </a:prstGeom>
              <a:noFill/>
            </p:spPr>
            <p:txBody>
              <a:bodyPr wrap="square" rtlCol="0">
                <a:spAutoFit/>
              </a:bodyPr>
              <a:lstStyle/>
              <a:p>
                <a:endParaRPr lang="en-US" sz="700" dirty="0"/>
              </a:p>
              <a:p>
                <a:r>
                  <a:rPr lang="en-US" sz="700" dirty="0"/>
                  <a:t>Call for solutions</a:t>
                </a:r>
              </a:p>
              <a:p>
                <a:r>
                  <a:rPr lang="en-US" sz="700" b="1" dirty="0"/>
                  <a:t>Ex: Open Challenge</a:t>
                </a:r>
              </a:p>
            </p:txBody>
          </p:sp>
          <p:sp>
            <p:nvSpPr>
              <p:cNvPr id="75" name="74 CuadroTexto"/>
              <p:cNvSpPr txBox="1"/>
              <p:nvPr/>
            </p:nvSpPr>
            <p:spPr>
              <a:xfrm>
                <a:off x="3419872" y="2158999"/>
                <a:ext cx="936104" cy="307777"/>
              </a:xfrm>
              <a:prstGeom prst="rect">
                <a:avLst/>
              </a:prstGeom>
              <a:noFill/>
            </p:spPr>
            <p:txBody>
              <a:bodyPr wrap="square" rtlCol="0">
                <a:spAutoFit/>
              </a:bodyPr>
              <a:lstStyle/>
              <a:p>
                <a:r>
                  <a:rPr lang="en-US" sz="700" b="1" dirty="0"/>
                  <a:t>Open Call</a:t>
                </a:r>
              </a:p>
              <a:p>
                <a:endParaRPr lang="en-US" sz="700" b="1" dirty="0"/>
              </a:p>
            </p:txBody>
          </p:sp>
          <p:pic>
            <p:nvPicPr>
              <p:cNvPr id="83" name="Picture 2" descr="Hombre, Masculina, Silueta, Humana, De Pie"/>
              <p:cNvPicPr>
                <a:picLocks noChangeAspect="1" noChangeArrowheads="1"/>
              </p:cNvPicPr>
              <p:nvPr/>
            </p:nvPicPr>
            <p:blipFill>
              <a:blip r:embed="rId2" cstate="print"/>
              <a:srcRect/>
              <a:stretch>
                <a:fillRect/>
              </a:stretch>
            </p:blipFill>
            <p:spPr bwMode="auto">
              <a:xfrm>
                <a:off x="4067944" y="4535263"/>
                <a:ext cx="95673" cy="191345"/>
              </a:xfrm>
              <a:prstGeom prst="rect">
                <a:avLst/>
              </a:prstGeom>
              <a:noFill/>
            </p:spPr>
          </p:pic>
          <p:pic>
            <p:nvPicPr>
              <p:cNvPr id="85" name="Picture 2" descr="Hombre, Masculina, Silueta, Humana, De Pie"/>
              <p:cNvPicPr>
                <a:picLocks noChangeAspect="1" noChangeArrowheads="1"/>
              </p:cNvPicPr>
              <p:nvPr/>
            </p:nvPicPr>
            <p:blipFill>
              <a:blip r:embed="rId2" cstate="print"/>
              <a:srcRect/>
              <a:stretch>
                <a:fillRect/>
              </a:stretch>
            </p:blipFill>
            <p:spPr bwMode="auto">
              <a:xfrm>
                <a:off x="3995936" y="2014983"/>
                <a:ext cx="95673" cy="191345"/>
              </a:xfrm>
              <a:prstGeom prst="rect">
                <a:avLst/>
              </a:prstGeom>
              <a:noFill/>
            </p:spPr>
          </p:pic>
        </p:grpSp>
        <p:pic>
          <p:nvPicPr>
            <p:cNvPr id="19" name="Imagen 18"/>
            <p:cNvPicPr>
              <a:picLocks noChangeAspect="1"/>
            </p:cNvPicPr>
            <p:nvPr/>
          </p:nvPicPr>
          <p:blipFill>
            <a:blip r:embed="rId6" cstate="print"/>
            <a:stretch>
              <a:fillRect/>
            </a:stretch>
          </p:blipFill>
          <p:spPr>
            <a:xfrm>
              <a:off x="2760799" y="4535491"/>
              <a:ext cx="892084" cy="784212"/>
            </a:xfrm>
            <a:prstGeom prst="rect">
              <a:avLst/>
            </a:prstGeom>
          </p:spPr>
        </p:pic>
        <p:sp>
          <p:nvSpPr>
            <p:cNvPr id="93" name="92 CuadroTexto"/>
            <p:cNvSpPr txBox="1"/>
            <p:nvPr/>
          </p:nvSpPr>
          <p:spPr>
            <a:xfrm>
              <a:off x="3707904" y="3959199"/>
              <a:ext cx="864096" cy="307777"/>
            </a:xfrm>
            <a:prstGeom prst="rect">
              <a:avLst/>
            </a:prstGeom>
            <a:noFill/>
          </p:spPr>
          <p:txBody>
            <a:bodyPr wrap="square" rtlCol="0">
              <a:spAutoFit/>
            </a:bodyPr>
            <a:lstStyle/>
            <a:p>
              <a:r>
                <a:rPr lang="en-US" sz="700" dirty="0"/>
                <a:t>Ecosystem</a:t>
              </a:r>
            </a:p>
            <a:p>
              <a:r>
                <a:rPr lang="en-US" sz="700" b="1" dirty="0"/>
                <a:t>EX: Lab</a:t>
              </a:r>
            </a:p>
          </p:txBody>
        </p:sp>
        <p:sp>
          <p:nvSpPr>
            <p:cNvPr id="78" name="77 CuadroTexto"/>
            <p:cNvSpPr txBox="1"/>
            <p:nvPr/>
          </p:nvSpPr>
          <p:spPr>
            <a:xfrm>
              <a:off x="3707904" y="3743175"/>
              <a:ext cx="936104" cy="307777"/>
            </a:xfrm>
            <a:prstGeom prst="rect">
              <a:avLst/>
            </a:prstGeom>
            <a:noFill/>
          </p:spPr>
          <p:txBody>
            <a:bodyPr wrap="square" rtlCol="0">
              <a:spAutoFit/>
            </a:bodyPr>
            <a:lstStyle/>
            <a:p>
              <a:r>
                <a:rPr lang="en-US" sz="700" b="1" dirty="0"/>
                <a:t>Ecology of innovation</a:t>
              </a:r>
            </a:p>
          </p:txBody>
        </p:sp>
      </p:grpSp>
      <p:grpSp>
        <p:nvGrpSpPr>
          <p:cNvPr id="44" name="Grupo 43"/>
          <p:cNvGrpSpPr/>
          <p:nvPr/>
        </p:nvGrpSpPr>
        <p:grpSpPr>
          <a:xfrm>
            <a:off x="4644008" y="1399707"/>
            <a:ext cx="2715528" cy="3430444"/>
            <a:chOff x="4644008" y="1536867"/>
            <a:chExt cx="2715528" cy="3502452"/>
          </a:xfrm>
        </p:grpSpPr>
        <p:grpSp>
          <p:nvGrpSpPr>
            <p:cNvPr id="41" name="Grupo 40"/>
            <p:cNvGrpSpPr/>
            <p:nvPr/>
          </p:nvGrpSpPr>
          <p:grpSpPr>
            <a:xfrm>
              <a:off x="4644008" y="1536867"/>
              <a:ext cx="2715528" cy="3502452"/>
              <a:chOff x="4644008" y="1536867"/>
              <a:chExt cx="2715528" cy="3402749"/>
            </a:xfrm>
          </p:grpSpPr>
          <p:grpSp>
            <p:nvGrpSpPr>
              <p:cNvPr id="16" name="31 Grupo"/>
              <p:cNvGrpSpPr/>
              <p:nvPr/>
            </p:nvGrpSpPr>
            <p:grpSpPr>
              <a:xfrm>
                <a:off x="4716016" y="1536867"/>
                <a:ext cx="2643520" cy="3402749"/>
                <a:chOff x="4706753" y="1484784"/>
                <a:chExt cx="2745567" cy="3600400"/>
              </a:xfrm>
              <a:solidFill>
                <a:srgbClr val="009B3A"/>
              </a:solidFill>
            </p:grpSpPr>
            <p:sp>
              <p:nvSpPr>
                <p:cNvPr id="7" name="6 Triángulo isósceles"/>
                <p:cNvSpPr/>
                <p:nvPr/>
              </p:nvSpPr>
              <p:spPr>
                <a:xfrm rot="5400000">
                  <a:off x="4283968" y="1916832"/>
                  <a:ext cx="3600400" cy="2736304"/>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4706753" y="4166698"/>
                  <a:ext cx="918051" cy="229571"/>
                </a:xfrm>
                <a:prstGeom prst="rect">
                  <a:avLst/>
                </a:prstGeom>
                <a:noFill/>
                <a:ln>
                  <a:noFill/>
                </a:ln>
              </p:spPr>
              <p:txBody>
                <a:bodyPr wrap="square" rtlCol="0">
                  <a:spAutoFit/>
                </a:bodyPr>
                <a:lstStyle/>
                <a:p>
                  <a:pPr algn="ctr"/>
                  <a:r>
                    <a:rPr lang="en-US" sz="800" b="1" dirty="0">
                      <a:solidFill>
                        <a:schemeClr val="tx1">
                          <a:lumMod val="65000"/>
                          <a:lumOff val="35000"/>
                        </a:schemeClr>
                      </a:solidFill>
                    </a:rPr>
                    <a:t>Prototyping</a:t>
                  </a:r>
                </a:p>
              </p:txBody>
            </p:sp>
          </p:grpSp>
          <p:cxnSp>
            <p:nvCxnSpPr>
              <p:cNvPr id="185" name="184 Conector recto"/>
              <p:cNvCxnSpPr/>
              <p:nvPr/>
            </p:nvCxnSpPr>
            <p:spPr>
              <a:xfrm>
                <a:off x="4716016" y="3383135"/>
                <a:ext cx="1296462" cy="711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64 Conector recto"/>
              <p:cNvCxnSpPr>
                <a:stCxn id="119" idx="1"/>
              </p:cNvCxnSpPr>
              <p:nvPr/>
            </p:nvCxnSpPr>
            <p:spPr>
              <a:xfrm flipV="1">
                <a:off x="4644008" y="2405490"/>
                <a:ext cx="1368470" cy="955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94 CuadroTexto"/>
              <p:cNvSpPr txBox="1"/>
              <p:nvPr/>
            </p:nvSpPr>
            <p:spPr>
              <a:xfrm>
                <a:off x="4788023" y="2299094"/>
                <a:ext cx="1104911" cy="557919"/>
              </a:xfrm>
              <a:prstGeom prst="rect">
                <a:avLst/>
              </a:prstGeom>
              <a:noFill/>
              <a:ln>
                <a:noFill/>
              </a:ln>
            </p:spPr>
            <p:txBody>
              <a:bodyPr wrap="square" rtlCol="0">
                <a:spAutoFit/>
              </a:bodyPr>
              <a:lstStyle/>
              <a:p>
                <a:r>
                  <a:rPr lang="en-US" sz="1000" dirty="0"/>
                  <a:t>Concept</a:t>
                </a:r>
              </a:p>
              <a:p>
                <a:r>
                  <a:rPr lang="en-US" sz="1000" dirty="0"/>
                  <a:t>Validation</a:t>
                </a:r>
              </a:p>
              <a:p>
                <a:endParaRPr lang="ca-ES" sz="1000" dirty="0"/>
              </a:p>
            </p:txBody>
          </p:sp>
          <p:sp>
            <p:nvSpPr>
              <p:cNvPr id="109" name="108 CuadroTexto"/>
              <p:cNvSpPr txBox="1"/>
              <p:nvPr/>
            </p:nvSpPr>
            <p:spPr>
              <a:xfrm>
                <a:off x="6012159" y="3092271"/>
                <a:ext cx="1104911" cy="402942"/>
              </a:xfrm>
              <a:prstGeom prst="rect">
                <a:avLst/>
              </a:prstGeom>
              <a:noFill/>
              <a:ln>
                <a:noFill/>
              </a:ln>
            </p:spPr>
            <p:txBody>
              <a:bodyPr wrap="square" rtlCol="0">
                <a:spAutoFit/>
              </a:bodyPr>
              <a:lstStyle/>
              <a:p>
                <a:r>
                  <a:rPr lang="en-US" sz="1000" dirty="0"/>
                  <a:t>Innovation</a:t>
                </a:r>
              </a:p>
              <a:p>
                <a:r>
                  <a:rPr lang="en-US" sz="1000" dirty="0"/>
                  <a:t>Canvas</a:t>
                </a:r>
              </a:p>
            </p:txBody>
          </p:sp>
          <p:cxnSp>
            <p:nvCxnSpPr>
              <p:cNvPr id="110" name="109 Conector recto"/>
              <p:cNvCxnSpPr/>
              <p:nvPr/>
            </p:nvCxnSpPr>
            <p:spPr>
              <a:xfrm flipH="1">
                <a:off x="6012478" y="2393473"/>
                <a:ext cx="7" cy="12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118 CuadroTexto"/>
              <p:cNvSpPr txBox="1"/>
              <p:nvPr/>
            </p:nvSpPr>
            <p:spPr>
              <a:xfrm>
                <a:off x="4644008" y="3237377"/>
                <a:ext cx="1546876" cy="247964"/>
              </a:xfrm>
              <a:prstGeom prst="rect">
                <a:avLst/>
              </a:prstGeom>
              <a:noFill/>
            </p:spPr>
            <p:txBody>
              <a:bodyPr wrap="square" rtlCol="0">
                <a:spAutoFit/>
              </a:bodyPr>
              <a:lstStyle/>
              <a:p>
                <a:pPr algn="ctr"/>
                <a:r>
                  <a:rPr lang="es-ES" sz="1000" b="1" dirty="0"/>
                  <a:t>C. DEVELOPMENT</a:t>
                </a:r>
              </a:p>
            </p:txBody>
          </p:sp>
          <p:pic>
            <p:nvPicPr>
              <p:cNvPr id="80" name="Picture 2" descr="Hombre, Masculina, Silueta, Humana, De Pie"/>
              <p:cNvPicPr>
                <a:picLocks noChangeAspect="1" noChangeArrowheads="1"/>
              </p:cNvPicPr>
              <p:nvPr/>
            </p:nvPicPr>
            <p:blipFill>
              <a:blip r:embed="rId2" cstate="print"/>
              <a:srcRect/>
              <a:stretch>
                <a:fillRect/>
              </a:stretch>
            </p:blipFill>
            <p:spPr bwMode="auto">
              <a:xfrm>
                <a:off x="4836367" y="4529407"/>
                <a:ext cx="97869" cy="195737"/>
              </a:xfrm>
              <a:prstGeom prst="rect">
                <a:avLst/>
              </a:prstGeom>
              <a:noFill/>
            </p:spPr>
          </p:pic>
          <p:pic>
            <p:nvPicPr>
              <p:cNvPr id="81" name="Picture 2" descr="Hombre, Masculina, Silueta, Humana, De Pie"/>
              <p:cNvPicPr>
                <a:picLocks noChangeAspect="1" noChangeArrowheads="1"/>
              </p:cNvPicPr>
              <p:nvPr/>
            </p:nvPicPr>
            <p:blipFill>
              <a:blip r:embed="rId2" cstate="print"/>
              <a:srcRect/>
              <a:stretch>
                <a:fillRect/>
              </a:stretch>
            </p:blipFill>
            <p:spPr bwMode="auto">
              <a:xfrm>
                <a:off x="6132511" y="3593303"/>
                <a:ext cx="97869" cy="195737"/>
              </a:xfrm>
              <a:prstGeom prst="rect">
                <a:avLst/>
              </a:prstGeom>
              <a:noFill/>
            </p:spPr>
          </p:pic>
          <p:pic>
            <p:nvPicPr>
              <p:cNvPr id="82" name="Picture 1"/>
              <p:cNvPicPr>
                <a:picLocks noChangeAspect="1" noChangeArrowheads="1"/>
              </p:cNvPicPr>
              <p:nvPr/>
            </p:nvPicPr>
            <p:blipFill>
              <a:blip r:embed="rId7" cstate="print"/>
              <a:srcRect/>
              <a:stretch>
                <a:fillRect/>
              </a:stretch>
            </p:blipFill>
            <p:spPr bwMode="auto">
              <a:xfrm>
                <a:off x="6154209" y="1770447"/>
                <a:ext cx="829643" cy="622232"/>
              </a:xfrm>
              <a:prstGeom prst="rect">
                <a:avLst/>
              </a:prstGeom>
              <a:noFill/>
              <a:ln w="12700">
                <a:noFill/>
                <a:miter lim="800000"/>
                <a:headEnd/>
                <a:tailEnd/>
              </a:ln>
              <a:effectLst>
                <a:outerShdw dist="63499" dir="5400000" algn="ctr" rotWithShape="0">
                  <a:schemeClr val="bg2">
                    <a:alpha val="45000"/>
                  </a:schemeClr>
                </a:outerShdw>
              </a:effectLst>
            </p:spPr>
          </p:pic>
        </p:grpSp>
        <p:cxnSp>
          <p:nvCxnSpPr>
            <p:cNvPr id="43" name="Conector recto 42"/>
            <p:cNvCxnSpPr>
              <a:stCxn id="7" idx="1"/>
              <a:endCxn id="7" idx="5"/>
            </p:cNvCxnSpPr>
            <p:nvPr/>
          </p:nvCxnSpPr>
          <p:spPr>
            <a:xfrm>
              <a:off x="6042235" y="2412480"/>
              <a:ext cx="0" cy="17512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18 Grupo"/>
          <p:cNvGrpSpPr/>
          <p:nvPr/>
        </p:nvGrpSpPr>
        <p:grpSpPr>
          <a:xfrm>
            <a:off x="7164288" y="2234540"/>
            <a:ext cx="406656" cy="1689419"/>
            <a:chOff x="4427984" y="-353314"/>
            <a:chExt cx="432048" cy="6158577"/>
          </a:xfrm>
          <a:solidFill>
            <a:schemeClr val="tx1"/>
          </a:solidFill>
        </p:grpSpPr>
        <p:sp>
          <p:nvSpPr>
            <p:cNvPr id="20" name="19 Rectángulo"/>
            <p:cNvSpPr/>
            <p:nvPr/>
          </p:nvSpPr>
          <p:spPr>
            <a:xfrm>
              <a:off x="4427984" y="-353314"/>
              <a:ext cx="432048" cy="6158577"/>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20 CuadroTexto"/>
            <p:cNvSpPr txBox="1"/>
            <p:nvPr/>
          </p:nvSpPr>
          <p:spPr>
            <a:xfrm>
              <a:off x="4499992" y="31091"/>
              <a:ext cx="288032" cy="5385424"/>
            </a:xfrm>
            <a:prstGeom prst="rect">
              <a:avLst/>
            </a:prstGeom>
            <a:grpFill/>
            <a:ln>
              <a:noFill/>
            </a:ln>
          </p:spPr>
          <p:txBody>
            <a:bodyPr wrap="square" rtlCol="0">
              <a:spAutoFit/>
            </a:bodyPr>
            <a:lstStyle/>
            <a:p>
              <a:r>
                <a:rPr lang="es-ES" sz="900" b="1" dirty="0">
                  <a:solidFill>
                    <a:srgbClr val="00B050"/>
                  </a:solidFill>
                </a:rPr>
                <a:t>F</a:t>
              </a:r>
            </a:p>
            <a:p>
              <a:r>
                <a:rPr lang="es-ES" sz="900" b="1" dirty="0">
                  <a:solidFill>
                    <a:srgbClr val="00B050"/>
                  </a:solidFill>
                </a:rPr>
                <a:t>I</a:t>
              </a:r>
            </a:p>
            <a:p>
              <a:r>
                <a:rPr lang="es-ES" sz="900" b="1" dirty="0">
                  <a:solidFill>
                    <a:srgbClr val="00B050"/>
                  </a:solidFill>
                </a:rPr>
                <a:t>L</a:t>
              </a:r>
            </a:p>
            <a:p>
              <a:r>
                <a:rPr lang="es-ES" sz="900" b="1" dirty="0">
                  <a:solidFill>
                    <a:srgbClr val="00B050"/>
                  </a:solidFill>
                </a:rPr>
                <a:t>T</a:t>
              </a:r>
            </a:p>
            <a:p>
              <a:r>
                <a:rPr lang="ca-ES" sz="900" b="1" dirty="0">
                  <a:solidFill>
                    <a:srgbClr val="00B050"/>
                  </a:solidFill>
                </a:rPr>
                <a:t>E</a:t>
              </a:r>
            </a:p>
            <a:p>
              <a:r>
                <a:rPr lang="ca-ES" sz="900" b="1" dirty="0">
                  <a:solidFill>
                    <a:srgbClr val="00B050"/>
                  </a:solidFill>
                </a:rPr>
                <a:t>R</a:t>
              </a:r>
              <a:endParaRPr lang="es-ES" sz="900" b="1" dirty="0">
                <a:solidFill>
                  <a:srgbClr val="00B050"/>
                </a:solidFill>
              </a:endParaRPr>
            </a:p>
            <a:p>
              <a:endParaRPr lang="es-ES" sz="900" b="1" dirty="0">
                <a:solidFill>
                  <a:srgbClr val="00B050"/>
                </a:solidFill>
              </a:endParaRPr>
            </a:p>
            <a:p>
              <a:r>
                <a:rPr lang="es-ES" sz="900" b="1" dirty="0">
                  <a:solidFill>
                    <a:srgbClr val="00B050"/>
                  </a:solidFill>
                </a:rPr>
                <a:t>I</a:t>
              </a:r>
            </a:p>
            <a:p>
              <a:r>
                <a:rPr lang="es-ES" sz="900" b="1" dirty="0">
                  <a:solidFill>
                    <a:srgbClr val="00B050"/>
                  </a:solidFill>
                </a:rPr>
                <a:t>I</a:t>
              </a:r>
            </a:p>
            <a:p>
              <a:r>
                <a:rPr lang="es-ES" sz="900" b="1" dirty="0">
                  <a:solidFill>
                    <a:srgbClr val="00B050"/>
                  </a:solidFill>
                </a:rPr>
                <a:t>I</a:t>
              </a:r>
            </a:p>
          </p:txBody>
        </p:sp>
      </p:grpSp>
      <p:grpSp>
        <p:nvGrpSpPr>
          <p:cNvPr id="24" name="Grupo 23"/>
          <p:cNvGrpSpPr/>
          <p:nvPr/>
        </p:nvGrpSpPr>
        <p:grpSpPr>
          <a:xfrm>
            <a:off x="1403648" y="2204628"/>
            <a:ext cx="406656" cy="1689419"/>
            <a:chOff x="1403648" y="2341788"/>
            <a:chExt cx="406656" cy="1689419"/>
          </a:xfrm>
          <a:solidFill>
            <a:schemeClr val="tx1"/>
          </a:solidFill>
        </p:grpSpPr>
        <p:sp>
          <p:nvSpPr>
            <p:cNvPr id="113" name="112 Rectángulo"/>
            <p:cNvSpPr/>
            <p:nvPr/>
          </p:nvSpPr>
          <p:spPr>
            <a:xfrm>
              <a:off x="1403648" y="2341788"/>
              <a:ext cx="406656" cy="1689419"/>
            </a:xfrm>
            <a:prstGeom prst="rect">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00B050"/>
                </a:solidFill>
              </a:endParaRPr>
            </a:p>
          </p:txBody>
        </p:sp>
        <p:sp>
          <p:nvSpPr>
            <p:cNvPr id="114" name="113 CuadroTexto"/>
            <p:cNvSpPr txBox="1"/>
            <p:nvPr/>
          </p:nvSpPr>
          <p:spPr>
            <a:xfrm>
              <a:off x="1475655" y="2519039"/>
              <a:ext cx="216021" cy="1384995"/>
            </a:xfrm>
            <a:prstGeom prst="rect">
              <a:avLst/>
            </a:prstGeom>
            <a:grpFill/>
            <a:ln>
              <a:noFill/>
            </a:ln>
          </p:spPr>
          <p:txBody>
            <a:bodyPr wrap="square" rtlCol="0">
              <a:spAutoFit/>
            </a:bodyPr>
            <a:lstStyle/>
            <a:p>
              <a:pPr algn="ctr"/>
              <a:r>
                <a:rPr lang="es-ES" sz="1050" b="1" dirty="0">
                  <a:solidFill>
                    <a:srgbClr val="00B050"/>
                  </a:solidFill>
                </a:rPr>
                <a:t>FILTE</a:t>
              </a:r>
            </a:p>
            <a:p>
              <a:pPr algn="ctr"/>
              <a:r>
                <a:rPr lang="ca-ES" sz="1050" b="1" dirty="0">
                  <a:solidFill>
                    <a:srgbClr val="00B050"/>
                  </a:solidFill>
                </a:rPr>
                <a:t>R</a:t>
              </a:r>
              <a:endParaRPr lang="es-ES" sz="1050" b="1" dirty="0">
                <a:solidFill>
                  <a:srgbClr val="00B050"/>
                </a:solidFill>
              </a:endParaRPr>
            </a:p>
            <a:p>
              <a:pPr algn="ctr"/>
              <a:endParaRPr lang="es-ES" sz="1050" b="1" dirty="0">
                <a:solidFill>
                  <a:srgbClr val="00B050"/>
                </a:solidFill>
              </a:endParaRPr>
            </a:p>
            <a:p>
              <a:pPr algn="ctr"/>
              <a:r>
                <a:rPr lang="es-ES" sz="1050" b="1" dirty="0">
                  <a:solidFill>
                    <a:srgbClr val="00B050"/>
                  </a:solidFill>
                </a:rPr>
                <a:t>I</a:t>
              </a:r>
            </a:p>
          </p:txBody>
        </p:sp>
      </p:grpSp>
      <p:pic>
        <p:nvPicPr>
          <p:cNvPr id="35" name="Imagen 34"/>
          <p:cNvPicPr>
            <a:picLocks noChangeAspect="1"/>
          </p:cNvPicPr>
          <p:nvPr/>
        </p:nvPicPr>
        <p:blipFill>
          <a:blip r:embed="rId8"/>
          <a:stretch>
            <a:fillRect/>
          </a:stretch>
        </p:blipFill>
        <p:spPr>
          <a:xfrm>
            <a:off x="9072412" y="7428691"/>
            <a:ext cx="9525" cy="9525"/>
          </a:xfrm>
          <a:prstGeom prst="rect">
            <a:avLst/>
          </a:prstGeom>
        </p:spPr>
      </p:pic>
      <p:pic>
        <p:nvPicPr>
          <p:cNvPr id="88" name="Imagen 5"/>
          <p:cNvPicPr>
            <a:picLocks noChangeAspect="1"/>
          </p:cNvPicPr>
          <p:nvPr/>
        </p:nvPicPr>
        <p:blipFill>
          <a:blip r:embed="rId9" cstate="print"/>
          <a:srcRect/>
          <a:stretch>
            <a:fillRect/>
          </a:stretch>
        </p:blipFill>
        <p:spPr bwMode="auto">
          <a:xfrm>
            <a:off x="7790092" y="1382137"/>
            <a:ext cx="1191248" cy="465868"/>
          </a:xfrm>
          <a:prstGeom prst="rect">
            <a:avLst/>
          </a:prstGeom>
          <a:noFill/>
          <a:ln w="9525">
            <a:noFill/>
            <a:miter lim="800000"/>
            <a:headEnd/>
            <a:tailEnd/>
          </a:ln>
        </p:spPr>
      </p:pic>
      <p:pic>
        <p:nvPicPr>
          <p:cNvPr id="89" name="Picture 2" descr="IASP"/>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03409" y="1312592"/>
            <a:ext cx="3298405" cy="5354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517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Effect transition="in" filter="fade">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9220" name="Rectángulo 5"/>
          <p:cNvSpPr>
            <a:spLocks noChangeArrowheads="1"/>
          </p:cNvSpPr>
          <p:nvPr/>
        </p:nvSpPr>
        <p:spPr bwMode="auto">
          <a:xfrm>
            <a:off x="347663" y="284163"/>
            <a:ext cx="4812536"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1.1.- BRIDGING DE GAP</a:t>
            </a:r>
          </a:p>
        </p:txBody>
      </p:sp>
      <p:grpSp>
        <p:nvGrpSpPr>
          <p:cNvPr id="40" name="20 Grupo"/>
          <p:cNvGrpSpPr/>
          <p:nvPr/>
        </p:nvGrpSpPr>
        <p:grpSpPr>
          <a:xfrm>
            <a:off x="1428728" y="1500174"/>
            <a:ext cx="6429420" cy="4286280"/>
            <a:chOff x="1428728" y="1500174"/>
            <a:chExt cx="6429420" cy="4286280"/>
          </a:xfrm>
        </p:grpSpPr>
        <p:sp>
          <p:nvSpPr>
            <p:cNvPr id="41" name="26 Triángulo isósceles"/>
            <p:cNvSpPr/>
            <p:nvPr/>
          </p:nvSpPr>
          <p:spPr>
            <a:xfrm>
              <a:off x="1428728" y="1500174"/>
              <a:ext cx="6429420" cy="4286280"/>
            </a:xfrm>
            <a:prstGeom prst="triangle">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36 CuadroTexto"/>
            <p:cNvSpPr txBox="1"/>
            <p:nvPr/>
          </p:nvSpPr>
          <p:spPr>
            <a:xfrm>
              <a:off x="6000760" y="5068685"/>
              <a:ext cx="1500198" cy="646331"/>
            </a:xfrm>
            <a:prstGeom prst="rect">
              <a:avLst/>
            </a:prstGeom>
            <a:noFill/>
          </p:spPr>
          <p:txBody>
            <a:bodyPr wrap="square" rtlCol="0">
              <a:spAutoFit/>
            </a:bodyPr>
            <a:lstStyle/>
            <a:p>
              <a:pPr algn="ctr"/>
              <a:r>
                <a:rPr lang="es-ES" dirty="0"/>
                <a:t>ECOSYSTEM INNOVATION</a:t>
              </a:r>
            </a:p>
          </p:txBody>
        </p:sp>
      </p:grpSp>
      <p:grpSp>
        <p:nvGrpSpPr>
          <p:cNvPr id="44" name="Group 5"/>
          <p:cNvGrpSpPr>
            <a:grpSpLocks/>
          </p:cNvGrpSpPr>
          <p:nvPr/>
        </p:nvGrpSpPr>
        <p:grpSpPr bwMode="auto">
          <a:xfrm>
            <a:off x="3071802" y="2571744"/>
            <a:ext cx="3286148" cy="3019428"/>
            <a:chOff x="2712" y="1008"/>
            <a:chExt cx="2972" cy="2784"/>
          </a:xfrm>
          <a:scene3d>
            <a:camera prst="orthographicFront">
              <a:rot lat="0" lon="0" rev="0"/>
            </a:camera>
            <a:lightRig rig="glow" dir="t">
              <a:rot lat="0" lon="0" rev="14100000"/>
            </a:lightRig>
          </a:scene3d>
        </p:grpSpPr>
        <p:sp>
          <p:nvSpPr>
            <p:cNvPr id="45" name="Oval 6"/>
            <p:cNvSpPr>
              <a:spLocks noChangeArrowheads="1"/>
            </p:cNvSpPr>
            <p:nvPr/>
          </p:nvSpPr>
          <p:spPr bwMode="auto">
            <a:xfrm>
              <a:off x="3412" y="1156"/>
              <a:ext cx="1480" cy="1480"/>
            </a:xfrm>
            <a:prstGeom prst="ellipse">
              <a:avLst/>
            </a:prstGeom>
            <a:noFill/>
            <a:ln w="12700">
              <a:noFill/>
              <a:round/>
              <a:headEnd/>
              <a:tailEnd/>
            </a:ln>
            <a:effectLst/>
            <a:sp3d prstMaterial="softEdge">
              <a:bevelT w="127000" prst="artDeco"/>
            </a:sp3d>
          </p:spPr>
          <p:txBody>
            <a:bodyPr wrap="none" anchor="ctr"/>
            <a:lstStyle/>
            <a:p>
              <a:endParaRPr lang="es-ES"/>
            </a:p>
          </p:txBody>
        </p:sp>
        <p:sp>
          <p:nvSpPr>
            <p:cNvPr id="46" name="Oval 7"/>
            <p:cNvSpPr>
              <a:spLocks noChangeArrowheads="1"/>
            </p:cNvSpPr>
            <p:nvPr/>
          </p:nvSpPr>
          <p:spPr bwMode="auto">
            <a:xfrm>
              <a:off x="4036" y="2116"/>
              <a:ext cx="1480" cy="1480"/>
            </a:xfrm>
            <a:prstGeom prst="ellipse">
              <a:avLst/>
            </a:prstGeom>
            <a:noFill/>
            <a:ln w="12700">
              <a:noFill/>
              <a:round/>
              <a:headEnd/>
              <a:tailEnd/>
            </a:ln>
            <a:effectLst/>
            <a:sp3d prstMaterial="softEdge">
              <a:bevelT w="127000" prst="artDeco"/>
            </a:sp3d>
          </p:spPr>
          <p:txBody>
            <a:bodyPr wrap="none" anchor="ctr"/>
            <a:lstStyle/>
            <a:p>
              <a:endParaRPr lang="es-ES"/>
            </a:p>
          </p:txBody>
        </p:sp>
        <p:sp>
          <p:nvSpPr>
            <p:cNvPr id="47" name="AutoShape 8"/>
            <p:cNvSpPr>
              <a:spLocks noChangeArrowheads="1"/>
            </p:cNvSpPr>
            <p:nvPr/>
          </p:nvSpPr>
          <p:spPr bwMode="auto">
            <a:xfrm rot="2508499" flipV="1">
              <a:off x="3264" y="1008"/>
              <a:ext cx="1767" cy="1824"/>
            </a:xfrm>
            <a:custGeom>
              <a:avLst/>
              <a:gdLst>
                <a:gd name="G0" fmla="+- -10120731 0 0"/>
                <a:gd name="G1" fmla="+- -8925676 0 0"/>
                <a:gd name="G2" fmla="+- -10120731 0 -8925676"/>
                <a:gd name="G3" fmla="+- 10800 0 0"/>
                <a:gd name="G4" fmla="+- 0 0 -10120731"/>
                <a:gd name="T0" fmla="*/ 360 256 1"/>
                <a:gd name="T1" fmla="*/ 0 256 1"/>
                <a:gd name="G5" fmla="+- G2 T0 T1"/>
                <a:gd name="G6" fmla="?: G2 G2 G5"/>
                <a:gd name="G7" fmla="+- 0 0 G6"/>
                <a:gd name="G8" fmla="+- 8368 0 0"/>
                <a:gd name="G9" fmla="+- 0 0 -8925676"/>
                <a:gd name="G10" fmla="+- 8368 0 2700"/>
                <a:gd name="G11" fmla="cos G10 -10120731"/>
                <a:gd name="G12" fmla="sin G10 -10120731"/>
                <a:gd name="G13" fmla="cos 13500 -10120731"/>
                <a:gd name="G14" fmla="sin 13500 -10120731"/>
                <a:gd name="G15" fmla="+- G11 10800 0"/>
                <a:gd name="G16" fmla="+- G12 10800 0"/>
                <a:gd name="G17" fmla="+- G13 10800 0"/>
                <a:gd name="G18" fmla="+- G14 10800 0"/>
                <a:gd name="G19" fmla="*/ 8368 1 2"/>
                <a:gd name="G20" fmla="+- G19 5400 0"/>
                <a:gd name="G21" fmla="cos G20 -10120731"/>
                <a:gd name="G22" fmla="sin G20 -10120731"/>
                <a:gd name="G23" fmla="+- G21 10800 0"/>
                <a:gd name="G24" fmla="+- G12 G23 G22"/>
                <a:gd name="G25" fmla="+- G22 G23 G11"/>
                <a:gd name="G26" fmla="cos 10800 -10120731"/>
                <a:gd name="G27" fmla="sin 10800 -10120731"/>
                <a:gd name="G28" fmla="cos 8368 -10120731"/>
                <a:gd name="G29" fmla="sin 8368 -10120731"/>
                <a:gd name="G30" fmla="+- G26 10800 0"/>
                <a:gd name="G31" fmla="+- G27 10800 0"/>
                <a:gd name="G32" fmla="+- G28 10800 0"/>
                <a:gd name="G33" fmla="+- G29 10800 0"/>
                <a:gd name="G34" fmla="+- G19 5400 0"/>
                <a:gd name="G35" fmla="cos G34 -8925676"/>
                <a:gd name="G36" fmla="sin G34 -8925676"/>
                <a:gd name="G37" fmla="+/ -8925676 -10120731 2"/>
                <a:gd name="T2" fmla="*/ 180 256 1"/>
                <a:gd name="T3" fmla="*/ 0 256 1"/>
                <a:gd name="G38" fmla="+- G37 T2 T3"/>
                <a:gd name="G39" fmla="?: G2 G37 G38"/>
                <a:gd name="G40" fmla="cos 10800 G39"/>
                <a:gd name="G41" fmla="sin 10800 G39"/>
                <a:gd name="G42" fmla="cos 8368 G39"/>
                <a:gd name="G43" fmla="sin 8368 G39"/>
                <a:gd name="G44" fmla="+- G40 10800 0"/>
                <a:gd name="G45" fmla="+- G41 10800 0"/>
                <a:gd name="G46" fmla="+- G42 10800 0"/>
                <a:gd name="G47" fmla="+- G43 10800 0"/>
                <a:gd name="G48" fmla="+- G35 10800 0"/>
                <a:gd name="G49" fmla="+- G36 10800 0"/>
                <a:gd name="T4" fmla="*/ 19680 w 21600"/>
                <a:gd name="T5" fmla="*/ 16946 h 21600"/>
                <a:gd name="T6" fmla="*/ 3883 w 21600"/>
                <a:gd name="T7" fmla="*/ 4165 h 21600"/>
                <a:gd name="T8" fmla="*/ 17680 w 21600"/>
                <a:gd name="T9" fmla="*/ 15562 h 21600"/>
                <a:gd name="T10" fmla="*/ -1378 w 21600"/>
                <a:gd name="T11" fmla="*/ 4973 h 21600"/>
                <a:gd name="T12" fmla="*/ 3844 w 21600"/>
                <a:gd name="T13" fmla="*/ 3130 h 21600"/>
                <a:gd name="T14" fmla="*/ 5687 w 21600"/>
                <a:gd name="T15" fmla="*/ 835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3251" y="7188"/>
                  </a:moveTo>
                  <a:cubicBezTo>
                    <a:pt x="2712" y="8315"/>
                    <a:pt x="2432" y="9549"/>
                    <a:pt x="2432" y="10799"/>
                  </a:cubicBezTo>
                  <a:cubicBezTo>
                    <a:pt x="2432" y="15421"/>
                    <a:pt x="6178" y="19168"/>
                    <a:pt x="10800" y="19168"/>
                  </a:cubicBezTo>
                  <a:cubicBezTo>
                    <a:pt x="15421" y="19168"/>
                    <a:pt x="19168" y="15421"/>
                    <a:pt x="19168" y="10800"/>
                  </a:cubicBezTo>
                  <a:cubicBezTo>
                    <a:pt x="19168" y="6178"/>
                    <a:pt x="15421" y="2432"/>
                    <a:pt x="10800" y="2432"/>
                  </a:cubicBezTo>
                  <a:cubicBezTo>
                    <a:pt x="8520" y="2431"/>
                    <a:pt x="6338" y="3362"/>
                    <a:pt x="4760" y="5007"/>
                  </a:cubicBezTo>
                  <a:lnTo>
                    <a:pt x="3005" y="3324"/>
                  </a:lnTo>
                  <a:cubicBezTo>
                    <a:pt x="5042" y="1200"/>
                    <a:pt x="7857" y="-1"/>
                    <a:pt x="10800" y="0"/>
                  </a:cubicBezTo>
                  <a:cubicBezTo>
                    <a:pt x="16764" y="0"/>
                    <a:pt x="21600" y="4835"/>
                    <a:pt x="21600" y="10800"/>
                  </a:cubicBezTo>
                  <a:cubicBezTo>
                    <a:pt x="21600" y="16764"/>
                    <a:pt x="16764" y="21600"/>
                    <a:pt x="10800" y="21600"/>
                  </a:cubicBezTo>
                  <a:cubicBezTo>
                    <a:pt x="4835" y="21600"/>
                    <a:pt x="0" y="16764"/>
                    <a:pt x="0" y="10800"/>
                  </a:cubicBezTo>
                  <a:cubicBezTo>
                    <a:pt x="-1" y="9186"/>
                    <a:pt x="361" y="7593"/>
                    <a:pt x="1057" y="6138"/>
                  </a:cubicBezTo>
                  <a:lnTo>
                    <a:pt x="-1378" y="4973"/>
                  </a:lnTo>
                  <a:lnTo>
                    <a:pt x="3844" y="3130"/>
                  </a:lnTo>
                  <a:lnTo>
                    <a:pt x="5687" y="8353"/>
                  </a:lnTo>
                  <a:lnTo>
                    <a:pt x="3251" y="7188"/>
                  </a:lnTo>
                  <a:close/>
                </a:path>
              </a:pathLst>
            </a:custGeom>
            <a:solidFill>
              <a:srgbClr val="FFCC00"/>
            </a:solidFill>
            <a:ln w="9525">
              <a:noFill/>
              <a:miter lim="800000"/>
              <a:headEnd/>
              <a:tailEnd/>
            </a:ln>
            <a:effectLst/>
            <a:sp3d prstMaterial="softEdge">
              <a:bevelT w="127000" prst="artDeco"/>
            </a:sp3d>
          </p:spPr>
          <p:txBody>
            <a:bodyPr wrap="none" anchor="ctr"/>
            <a:lstStyle/>
            <a:p>
              <a:endParaRPr lang="es-ES"/>
            </a:p>
          </p:txBody>
        </p:sp>
        <p:sp>
          <p:nvSpPr>
            <p:cNvPr id="48" name="AutoShape 9"/>
            <p:cNvSpPr>
              <a:spLocks noChangeArrowheads="1"/>
            </p:cNvSpPr>
            <p:nvPr/>
          </p:nvSpPr>
          <p:spPr bwMode="auto">
            <a:xfrm rot="5710757" flipV="1">
              <a:off x="3888" y="1968"/>
              <a:ext cx="1767" cy="1824"/>
            </a:xfrm>
            <a:custGeom>
              <a:avLst/>
              <a:gdLst>
                <a:gd name="G0" fmla="+- 9622778 0 0"/>
                <a:gd name="G1" fmla="+- -11712095 0 0"/>
                <a:gd name="G2" fmla="+- 9622778 0 -11712095"/>
                <a:gd name="G3" fmla="+- 10800 0 0"/>
                <a:gd name="G4" fmla="+- 0 0 9622778"/>
                <a:gd name="T0" fmla="*/ 360 256 1"/>
                <a:gd name="T1" fmla="*/ 0 256 1"/>
                <a:gd name="G5" fmla="+- G2 T0 T1"/>
                <a:gd name="G6" fmla="?: G2 G2 G5"/>
                <a:gd name="G7" fmla="+- 0 0 G6"/>
                <a:gd name="G8" fmla="+- 8462 0 0"/>
                <a:gd name="G9" fmla="+- 0 0 -11712095"/>
                <a:gd name="G10" fmla="+- 8462 0 2700"/>
                <a:gd name="G11" fmla="cos G10 9622778"/>
                <a:gd name="G12" fmla="sin G10 9622778"/>
                <a:gd name="G13" fmla="cos 13500 9622778"/>
                <a:gd name="G14" fmla="sin 13500 9622778"/>
                <a:gd name="G15" fmla="+- G11 10800 0"/>
                <a:gd name="G16" fmla="+- G12 10800 0"/>
                <a:gd name="G17" fmla="+- G13 10800 0"/>
                <a:gd name="G18" fmla="+- G14 10800 0"/>
                <a:gd name="G19" fmla="*/ 8462 1 2"/>
                <a:gd name="G20" fmla="+- G19 5400 0"/>
                <a:gd name="G21" fmla="cos G20 9622778"/>
                <a:gd name="G22" fmla="sin G20 9622778"/>
                <a:gd name="G23" fmla="+- G21 10800 0"/>
                <a:gd name="G24" fmla="+- G12 G23 G22"/>
                <a:gd name="G25" fmla="+- G22 G23 G11"/>
                <a:gd name="G26" fmla="cos 10800 9622778"/>
                <a:gd name="G27" fmla="sin 10800 9622778"/>
                <a:gd name="G28" fmla="cos 8462 9622778"/>
                <a:gd name="G29" fmla="sin 8462 9622778"/>
                <a:gd name="G30" fmla="+- G26 10800 0"/>
                <a:gd name="G31" fmla="+- G27 10800 0"/>
                <a:gd name="G32" fmla="+- G28 10800 0"/>
                <a:gd name="G33" fmla="+- G29 10800 0"/>
                <a:gd name="G34" fmla="+- G19 5400 0"/>
                <a:gd name="G35" fmla="cos G34 -11712095"/>
                <a:gd name="G36" fmla="sin G34 -11712095"/>
                <a:gd name="G37" fmla="+/ -11712095 9622778 2"/>
                <a:gd name="T2" fmla="*/ 180 256 1"/>
                <a:gd name="T3" fmla="*/ 0 256 1"/>
                <a:gd name="G38" fmla="+- G37 T2 T3"/>
                <a:gd name="G39" fmla="?: G2 G37 G38"/>
                <a:gd name="G40" fmla="cos 10800 G39"/>
                <a:gd name="G41" fmla="sin 10800 G39"/>
                <a:gd name="G42" fmla="cos 8462 G39"/>
                <a:gd name="G43" fmla="sin 8462 G39"/>
                <a:gd name="G44" fmla="+- G40 10800 0"/>
                <a:gd name="G45" fmla="+- G41 10800 0"/>
                <a:gd name="G46" fmla="+- G42 10800 0"/>
                <a:gd name="G47" fmla="+- G43 10800 0"/>
                <a:gd name="G48" fmla="+- G35 10800 0"/>
                <a:gd name="G49" fmla="+- G36 10800 0"/>
                <a:gd name="T4" fmla="*/ 21184 w 21600"/>
                <a:gd name="T5" fmla="*/ 7833 h 21600"/>
                <a:gd name="T6" fmla="*/ 1171 w 21600"/>
                <a:gd name="T7" fmla="*/ 10583 h 21600"/>
                <a:gd name="T8" fmla="*/ 18936 w 21600"/>
                <a:gd name="T9" fmla="*/ 8476 h 21600"/>
                <a:gd name="T10" fmla="*/ -501 w 21600"/>
                <a:gd name="T11" fmla="*/ 18185 h 21600"/>
                <a:gd name="T12" fmla="*/ 621 w 21600"/>
                <a:gd name="T13" fmla="*/ 12831 h 21600"/>
                <a:gd name="T14" fmla="*/ 5976 w 21600"/>
                <a:gd name="T15" fmla="*/ 1395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3716" y="15429"/>
                  </a:moveTo>
                  <a:cubicBezTo>
                    <a:pt x="5279" y="17820"/>
                    <a:pt x="7943" y="19262"/>
                    <a:pt x="10800" y="19262"/>
                  </a:cubicBezTo>
                  <a:cubicBezTo>
                    <a:pt x="15473" y="19262"/>
                    <a:pt x="19262" y="15473"/>
                    <a:pt x="19262" y="10800"/>
                  </a:cubicBezTo>
                  <a:cubicBezTo>
                    <a:pt x="19262" y="6126"/>
                    <a:pt x="15473" y="2338"/>
                    <a:pt x="10800" y="2338"/>
                  </a:cubicBezTo>
                  <a:cubicBezTo>
                    <a:pt x="6200" y="2337"/>
                    <a:pt x="2443" y="6011"/>
                    <a:pt x="2340" y="10609"/>
                  </a:cubicBezTo>
                  <a:lnTo>
                    <a:pt x="2" y="10557"/>
                  </a:lnTo>
                  <a:cubicBezTo>
                    <a:pt x="134" y="4688"/>
                    <a:pt x="4929" y="-1"/>
                    <a:pt x="10800" y="0"/>
                  </a:cubicBezTo>
                  <a:cubicBezTo>
                    <a:pt x="16764" y="0"/>
                    <a:pt x="21600" y="4835"/>
                    <a:pt x="21600" y="10800"/>
                  </a:cubicBezTo>
                  <a:cubicBezTo>
                    <a:pt x="21600" y="16764"/>
                    <a:pt x="16764" y="21600"/>
                    <a:pt x="10800" y="21600"/>
                  </a:cubicBezTo>
                  <a:cubicBezTo>
                    <a:pt x="7154" y="21600"/>
                    <a:pt x="3754" y="19760"/>
                    <a:pt x="1759" y="16708"/>
                  </a:cubicBezTo>
                  <a:lnTo>
                    <a:pt x="-501" y="18185"/>
                  </a:lnTo>
                  <a:lnTo>
                    <a:pt x="621" y="12831"/>
                  </a:lnTo>
                  <a:lnTo>
                    <a:pt x="5976" y="13952"/>
                  </a:lnTo>
                  <a:lnTo>
                    <a:pt x="3716" y="15429"/>
                  </a:lnTo>
                  <a:close/>
                </a:path>
              </a:pathLst>
            </a:custGeom>
            <a:solidFill>
              <a:srgbClr val="33CC33"/>
            </a:solidFill>
            <a:ln w="9525">
              <a:noFill/>
              <a:miter lim="800000"/>
              <a:headEnd/>
              <a:tailEnd/>
            </a:ln>
            <a:effectLst/>
            <a:sp3d prstMaterial="softEdge">
              <a:bevelT w="127000" prst="artDeco"/>
            </a:sp3d>
          </p:spPr>
          <p:txBody>
            <a:bodyPr wrap="none" anchor="ctr"/>
            <a:lstStyle/>
            <a:p>
              <a:endParaRPr lang="es-ES"/>
            </a:p>
          </p:txBody>
        </p:sp>
        <p:sp>
          <p:nvSpPr>
            <p:cNvPr id="49" name="AutoShape 10"/>
            <p:cNvSpPr>
              <a:spLocks noChangeArrowheads="1"/>
            </p:cNvSpPr>
            <p:nvPr/>
          </p:nvSpPr>
          <p:spPr bwMode="auto">
            <a:xfrm rot="363963" flipV="1">
              <a:off x="2712" y="1968"/>
              <a:ext cx="1767" cy="1824"/>
            </a:xfrm>
            <a:custGeom>
              <a:avLst/>
              <a:gdLst>
                <a:gd name="G0" fmla="+- -4165970 0 0"/>
                <a:gd name="G1" fmla="+- -1711327 0 0"/>
                <a:gd name="G2" fmla="+- -4165970 0 -1711327"/>
                <a:gd name="G3" fmla="+- 10800 0 0"/>
                <a:gd name="G4" fmla="+- 0 0 -4165970"/>
                <a:gd name="T0" fmla="*/ 360 256 1"/>
                <a:gd name="T1" fmla="*/ 0 256 1"/>
                <a:gd name="G5" fmla="+- G2 T0 T1"/>
                <a:gd name="G6" fmla="?: G2 G2 G5"/>
                <a:gd name="G7" fmla="+- 0 0 G6"/>
                <a:gd name="G8" fmla="+- 8689 0 0"/>
                <a:gd name="G9" fmla="+- 0 0 -1711327"/>
                <a:gd name="G10" fmla="+- 8689 0 2700"/>
                <a:gd name="G11" fmla="cos G10 -4165970"/>
                <a:gd name="G12" fmla="sin G10 -4165970"/>
                <a:gd name="G13" fmla="cos 13500 -4165970"/>
                <a:gd name="G14" fmla="sin 13500 -4165970"/>
                <a:gd name="G15" fmla="+- G11 10800 0"/>
                <a:gd name="G16" fmla="+- G12 10800 0"/>
                <a:gd name="G17" fmla="+- G13 10800 0"/>
                <a:gd name="G18" fmla="+- G14 10800 0"/>
                <a:gd name="G19" fmla="*/ 8689 1 2"/>
                <a:gd name="G20" fmla="+- G19 5400 0"/>
                <a:gd name="G21" fmla="cos G20 -4165970"/>
                <a:gd name="G22" fmla="sin G20 -4165970"/>
                <a:gd name="G23" fmla="+- G21 10800 0"/>
                <a:gd name="G24" fmla="+- G12 G23 G22"/>
                <a:gd name="G25" fmla="+- G22 G23 G11"/>
                <a:gd name="G26" fmla="cos 10800 -4165970"/>
                <a:gd name="G27" fmla="sin 10800 -4165970"/>
                <a:gd name="G28" fmla="cos 8689 -4165970"/>
                <a:gd name="G29" fmla="sin 8689 -4165970"/>
                <a:gd name="G30" fmla="+- G26 10800 0"/>
                <a:gd name="G31" fmla="+- G27 10800 0"/>
                <a:gd name="G32" fmla="+- G28 10800 0"/>
                <a:gd name="G33" fmla="+- G29 10800 0"/>
                <a:gd name="G34" fmla="+- G19 5400 0"/>
                <a:gd name="G35" fmla="cos G34 -1711327"/>
                <a:gd name="G36" fmla="sin G34 -1711327"/>
                <a:gd name="G37" fmla="+/ -1711327 -4165970 2"/>
                <a:gd name="T2" fmla="*/ 180 256 1"/>
                <a:gd name="T3" fmla="*/ 0 256 1"/>
                <a:gd name="G38" fmla="+- G37 T2 T3"/>
                <a:gd name="G39" fmla="?: G2 G37 G38"/>
                <a:gd name="G40" fmla="cos 10800 G39"/>
                <a:gd name="G41" fmla="sin 10800 G39"/>
                <a:gd name="G42" fmla="cos 8689 G39"/>
                <a:gd name="G43" fmla="sin 8689 G39"/>
                <a:gd name="G44" fmla="+- G40 10800 0"/>
                <a:gd name="G45" fmla="+- G41 10800 0"/>
                <a:gd name="G46" fmla="+- G42 10800 0"/>
                <a:gd name="G47" fmla="+- G43 10800 0"/>
                <a:gd name="G48" fmla="+- G35 10800 0"/>
                <a:gd name="G49" fmla="+- G36 10800 0"/>
                <a:gd name="T4" fmla="*/ 3141 w 21600"/>
                <a:gd name="T5" fmla="*/ 18415 h 21600"/>
                <a:gd name="T6" fmla="*/ 19550 w 21600"/>
                <a:gd name="T7" fmla="*/ 6510 h 21600"/>
                <a:gd name="T8" fmla="*/ 4638 w 21600"/>
                <a:gd name="T9" fmla="*/ 16926 h 21600"/>
                <a:gd name="T10" fmla="*/ 16809 w 21600"/>
                <a:gd name="T11" fmla="*/ -1289 h 21600"/>
                <a:gd name="T12" fmla="*/ 18501 w 21600"/>
                <a:gd name="T13" fmla="*/ 3745 h 21600"/>
                <a:gd name="T14" fmla="*/ 13465 w 21600"/>
                <a:gd name="T15" fmla="*/ 543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667" y="3019"/>
                  </a:moveTo>
                  <a:cubicBezTo>
                    <a:pt x="13466" y="2421"/>
                    <a:pt x="12142" y="2111"/>
                    <a:pt x="10800" y="2111"/>
                  </a:cubicBezTo>
                  <a:cubicBezTo>
                    <a:pt x="6001" y="2111"/>
                    <a:pt x="2111" y="6001"/>
                    <a:pt x="2111" y="10800"/>
                  </a:cubicBezTo>
                  <a:cubicBezTo>
                    <a:pt x="2111" y="15598"/>
                    <a:pt x="6001" y="19489"/>
                    <a:pt x="10800" y="19489"/>
                  </a:cubicBezTo>
                  <a:cubicBezTo>
                    <a:pt x="15598" y="19489"/>
                    <a:pt x="19489" y="15598"/>
                    <a:pt x="19489" y="10800"/>
                  </a:cubicBezTo>
                  <a:cubicBezTo>
                    <a:pt x="19489" y="9474"/>
                    <a:pt x="19185" y="8166"/>
                    <a:pt x="18602" y="6975"/>
                  </a:cubicBezTo>
                  <a:lnTo>
                    <a:pt x="20497" y="6046"/>
                  </a:lnTo>
                  <a:cubicBezTo>
                    <a:pt x="21222" y="7526"/>
                    <a:pt x="21600" y="9152"/>
                    <a:pt x="21600" y="10800"/>
                  </a:cubicBezTo>
                  <a:cubicBezTo>
                    <a:pt x="21600" y="16764"/>
                    <a:pt x="16764" y="21600"/>
                    <a:pt x="10800" y="21600"/>
                  </a:cubicBezTo>
                  <a:cubicBezTo>
                    <a:pt x="4835" y="21600"/>
                    <a:pt x="0" y="16764"/>
                    <a:pt x="0" y="10800"/>
                  </a:cubicBezTo>
                  <a:cubicBezTo>
                    <a:pt x="0" y="4835"/>
                    <a:pt x="4835" y="0"/>
                    <a:pt x="10800" y="0"/>
                  </a:cubicBezTo>
                  <a:cubicBezTo>
                    <a:pt x="12468" y="-1"/>
                    <a:pt x="14113" y="386"/>
                    <a:pt x="15607" y="1129"/>
                  </a:cubicBezTo>
                  <a:lnTo>
                    <a:pt x="16809" y="-1289"/>
                  </a:lnTo>
                  <a:lnTo>
                    <a:pt x="18501" y="3745"/>
                  </a:lnTo>
                  <a:lnTo>
                    <a:pt x="13465" y="5437"/>
                  </a:lnTo>
                  <a:lnTo>
                    <a:pt x="14667" y="3019"/>
                  </a:lnTo>
                  <a:close/>
                </a:path>
              </a:pathLst>
            </a:custGeom>
            <a:solidFill>
              <a:srgbClr val="008080"/>
            </a:solidFill>
            <a:ln w="9525">
              <a:noFill/>
              <a:miter lim="800000"/>
              <a:headEnd/>
              <a:tailEnd/>
            </a:ln>
            <a:effectLst/>
            <a:sp3d prstMaterial="softEdge">
              <a:bevelT w="127000" prst="artDeco"/>
            </a:sp3d>
          </p:spPr>
          <p:txBody>
            <a:bodyPr wrap="none" anchor="ctr"/>
            <a:lstStyle/>
            <a:p>
              <a:endParaRPr lang="es-ES"/>
            </a:p>
          </p:txBody>
        </p:sp>
        <p:sp>
          <p:nvSpPr>
            <p:cNvPr id="50" name="Rectangle 11"/>
            <p:cNvSpPr>
              <a:spLocks noChangeArrowheads="1"/>
            </p:cNvSpPr>
            <p:nvPr/>
          </p:nvSpPr>
          <p:spPr bwMode="auto">
            <a:xfrm>
              <a:off x="3746" y="1601"/>
              <a:ext cx="678" cy="289"/>
            </a:xfrm>
            <a:prstGeom prst="rect">
              <a:avLst/>
            </a:prstGeom>
            <a:noFill/>
            <a:ln w="12700">
              <a:noFill/>
              <a:miter lim="800000"/>
              <a:headEnd/>
              <a:tailEnd/>
            </a:ln>
            <a:effectLst/>
            <a:sp3d prstMaterial="softEdge">
              <a:bevelT w="127000" prst="artDeco"/>
            </a:sp3d>
          </p:spPr>
          <p:txBody>
            <a:bodyPr wrap="none" lIns="90487" tIns="44450" rIns="90487" bIns="44450">
              <a:spAutoFit/>
            </a:bodyPr>
            <a:lstStyle/>
            <a:p>
              <a:pPr eaLnBrk="0" hangingPunct="0"/>
              <a:r>
                <a:rPr lang="en-US" sz="2400" dirty="0">
                  <a:solidFill>
                    <a:srgbClr val="000000"/>
                  </a:solidFill>
                  <a:latin typeface="Tahoma" pitchFamily="34" charset="0"/>
                  <a:cs typeface="Times New Roman" pitchFamily="18" charset="0"/>
                </a:rPr>
                <a:t>People</a:t>
              </a:r>
            </a:p>
          </p:txBody>
        </p:sp>
        <p:sp>
          <p:nvSpPr>
            <p:cNvPr id="51" name="Rectangle 12"/>
            <p:cNvSpPr>
              <a:spLocks noChangeArrowheads="1"/>
            </p:cNvSpPr>
            <p:nvPr/>
          </p:nvSpPr>
          <p:spPr bwMode="auto">
            <a:xfrm>
              <a:off x="4521" y="2817"/>
              <a:ext cx="752" cy="288"/>
            </a:xfrm>
            <a:prstGeom prst="rect">
              <a:avLst/>
            </a:prstGeom>
            <a:noFill/>
            <a:ln w="12700">
              <a:noFill/>
              <a:miter lim="800000"/>
              <a:headEnd/>
              <a:tailEnd/>
            </a:ln>
            <a:effectLst/>
            <a:sp3d prstMaterial="softEdge">
              <a:bevelT w="127000" prst="artDeco"/>
            </a:sp3d>
          </p:spPr>
          <p:txBody>
            <a:bodyPr wrap="none" lIns="90487" tIns="44450" rIns="90487" bIns="44450">
              <a:spAutoFit/>
            </a:bodyPr>
            <a:lstStyle/>
            <a:p>
              <a:pPr eaLnBrk="0" hangingPunct="0"/>
              <a:r>
                <a:rPr lang="en-US" sz="2400" dirty="0">
                  <a:solidFill>
                    <a:srgbClr val="000000"/>
                  </a:solidFill>
                  <a:latin typeface="Tahoma" pitchFamily="34" charset="0"/>
                  <a:cs typeface="Times New Roman" pitchFamily="18" charset="0"/>
                </a:rPr>
                <a:t>Money</a:t>
              </a:r>
            </a:p>
          </p:txBody>
        </p:sp>
        <p:sp>
          <p:nvSpPr>
            <p:cNvPr id="52" name="Rectangle 13"/>
            <p:cNvSpPr>
              <a:spLocks noChangeArrowheads="1"/>
            </p:cNvSpPr>
            <p:nvPr/>
          </p:nvSpPr>
          <p:spPr bwMode="auto">
            <a:xfrm>
              <a:off x="3081" y="2790"/>
              <a:ext cx="730" cy="423"/>
            </a:xfrm>
            <a:prstGeom prst="rect">
              <a:avLst/>
            </a:prstGeom>
            <a:noFill/>
            <a:ln w="12700">
              <a:noFill/>
              <a:miter lim="800000"/>
              <a:headEnd/>
              <a:tailEnd/>
            </a:ln>
            <a:effectLst/>
            <a:sp3d prstMaterial="softEdge">
              <a:bevelT w="127000" prst="artDeco"/>
            </a:sp3d>
          </p:spPr>
          <p:txBody>
            <a:bodyPr wrap="none" lIns="90487" tIns="44450" rIns="90487" bIns="44450">
              <a:spAutoFit/>
            </a:bodyPr>
            <a:lstStyle/>
            <a:p>
              <a:pPr eaLnBrk="0" hangingPunct="0"/>
              <a:r>
                <a:rPr lang="en-US" sz="2400" dirty="0">
                  <a:solidFill>
                    <a:srgbClr val="000000"/>
                  </a:solidFill>
                  <a:latin typeface="Tahoma" pitchFamily="34" charset="0"/>
                  <a:cs typeface="Times New Roman" pitchFamily="18" charset="0"/>
                </a:rPr>
                <a:t>Tech</a:t>
              </a:r>
            </a:p>
          </p:txBody>
        </p:sp>
      </p:grpSp>
      <p:sp>
        <p:nvSpPr>
          <p:cNvPr id="53" name="AutoShape 9"/>
          <p:cNvSpPr>
            <a:spLocks noChangeArrowheads="1"/>
          </p:cNvSpPr>
          <p:nvPr/>
        </p:nvSpPr>
        <p:spPr bwMode="auto">
          <a:xfrm>
            <a:off x="3143240" y="3286124"/>
            <a:ext cx="3143272" cy="1333501"/>
          </a:xfrm>
          <a:prstGeom prst="rightArrow">
            <a:avLst>
              <a:gd name="adj1" fmla="val 50000"/>
              <a:gd name="adj2" fmla="val 50228"/>
            </a:avLst>
          </a:prstGeom>
          <a:solidFill>
            <a:schemeClr val="accent2"/>
          </a:solidFill>
          <a:ln w="12700">
            <a:noFill/>
            <a:miter lim="800000"/>
            <a:headEnd/>
            <a:tailEnd/>
          </a:ln>
          <a:effectLst>
            <a:glow rad="139700">
              <a:schemeClr val="accent2">
                <a:satMod val="175000"/>
                <a:alpha val="40000"/>
              </a:schemeClr>
            </a:glow>
          </a:effectLst>
        </p:spPr>
        <p:txBody>
          <a:bodyPr wrap="none" anchor="ctr"/>
          <a:lstStyle/>
          <a:p>
            <a:pPr algn="ctr" eaLnBrk="0" hangingPunct="0"/>
            <a:r>
              <a:rPr lang="en-US" sz="2800" dirty="0">
                <a:solidFill>
                  <a:schemeClr val="bg1"/>
                </a:solidFill>
                <a:latin typeface="Tahoma" pitchFamily="34" charset="0"/>
                <a:cs typeface="Times New Roman" pitchFamily="18" charset="0"/>
              </a:rPr>
              <a:t>Bridging</a:t>
            </a:r>
          </a:p>
        </p:txBody>
      </p:sp>
      <p:grpSp>
        <p:nvGrpSpPr>
          <p:cNvPr id="54" name="Group 6"/>
          <p:cNvGrpSpPr>
            <a:grpSpLocks/>
          </p:cNvGrpSpPr>
          <p:nvPr/>
        </p:nvGrpSpPr>
        <p:grpSpPr bwMode="auto">
          <a:xfrm>
            <a:off x="6457976" y="3000372"/>
            <a:ext cx="1828800" cy="1828800"/>
            <a:chOff x="4464" y="1440"/>
            <a:chExt cx="1152" cy="1152"/>
          </a:xfrm>
          <a:effectLst>
            <a:glow rad="139700">
              <a:schemeClr val="accent2">
                <a:satMod val="175000"/>
                <a:alpha val="40000"/>
              </a:schemeClr>
            </a:glow>
            <a:outerShdw blurRad="50800" dist="38100" dir="16200000" rotWithShape="0">
              <a:prstClr val="black">
                <a:alpha val="40000"/>
              </a:prstClr>
            </a:outerShdw>
          </a:effectLst>
        </p:grpSpPr>
        <p:sp>
          <p:nvSpPr>
            <p:cNvPr id="55" name="Oval 7"/>
            <p:cNvSpPr>
              <a:spLocks noChangeArrowheads="1"/>
            </p:cNvSpPr>
            <p:nvPr/>
          </p:nvSpPr>
          <p:spPr bwMode="auto">
            <a:xfrm>
              <a:off x="4464" y="1440"/>
              <a:ext cx="1152" cy="1152"/>
            </a:xfrm>
            <a:prstGeom prst="ellipse">
              <a:avLst/>
            </a:prstGeom>
            <a:solidFill>
              <a:srgbClr val="33CC33"/>
            </a:solidFill>
            <a:ln w="12700">
              <a:noFill/>
              <a:round/>
              <a:headEnd/>
              <a:tailEnd/>
            </a:ln>
            <a:effectLst/>
          </p:spPr>
          <p:txBody>
            <a:bodyPr wrap="none" anchor="ctr"/>
            <a:lstStyle/>
            <a:p>
              <a:endParaRPr lang="es-ES"/>
            </a:p>
          </p:txBody>
        </p:sp>
        <p:sp>
          <p:nvSpPr>
            <p:cNvPr id="56" name="Text Box 8"/>
            <p:cNvSpPr txBox="1">
              <a:spLocks noChangeArrowheads="1"/>
            </p:cNvSpPr>
            <p:nvPr/>
          </p:nvSpPr>
          <p:spPr bwMode="auto">
            <a:xfrm>
              <a:off x="4656" y="1825"/>
              <a:ext cx="745" cy="328"/>
            </a:xfrm>
            <a:prstGeom prst="rect">
              <a:avLst/>
            </a:prstGeom>
            <a:solidFill>
              <a:srgbClr val="33CC33"/>
            </a:solidFill>
            <a:ln w="12700">
              <a:noFill/>
              <a:miter lim="800000"/>
              <a:headEnd/>
              <a:tailEnd/>
            </a:ln>
            <a:effectLst/>
          </p:spPr>
          <p:txBody>
            <a:bodyPr wrap="none">
              <a:spAutoFit/>
            </a:bodyPr>
            <a:lstStyle/>
            <a:p>
              <a:pPr eaLnBrk="0" hangingPunct="0"/>
              <a:r>
                <a:rPr lang="en-US" sz="2800">
                  <a:solidFill>
                    <a:schemeClr val="bg1"/>
                  </a:solidFill>
                  <a:latin typeface="Tahoma" pitchFamily="34" charset="0"/>
                  <a:cs typeface="Times New Roman" pitchFamily="18" charset="0"/>
                </a:rPr>
                <a:t>Value</a:t>
              </a:r>
            </a:p>
          </p:txBody>
        </p:sp>
      </p:grpSp>
      <p:grpSp>
        <p:nvGrpSpPr>
          <p:cNvPr id="57" name="25 Grupo"/>
          <p:cNvGrpSpPr/>
          <p:nvPr/>
        </p:nvGrpSpPr>
        <p:grpSpPr>
          <a:xfrm>
            <a:off x="714348" y="3071810"/>
            <a:ext cx="2411413" cy="1714512"/>
            <a:chOff x="714348" y="2786058"/>
            <a:chExt cx="2411413" cy="1714512"/>
          </a:xfrm>
        </p:grpSpPr>
        <p:sp>
          <p:nvSpPr>
            <p:cNvPr id="58" name="Rectangle 4"/>
            <p:cNvSpPr>
              <a:spLocks noChangeArrowheads="1"/>
            </p:cNvSpPr>
            <p:nvPr/>
          </p:nvSpPr>
          <p:spPr bwMode="auto">
            <a:xfrm>
              <a:off x="714348" y="2786058"/>
              <a:ext cx="2133586" cy="1714512"/>
            </a:xfrm>
            <a:prstGeom prst="rect">
              <a:avLst/>
            </a:prstGeom>
            <a:solidFill>
              <a:srgbClr val="FF9900"/>
            </a:solidFill>
            <a:ln w="12700">
              <a:noFill/>
              <a:miter lim="800000"/>
              <a:headEnd/>
              <a:tailEnd/>
            </a:ln>
            <a:effectLst>
              <a:glow rad="101600">
                <a:schemeClr val="accent2">
                  <a:satMod val="175000"/>
                  <a:alpha val="40000"/>
                </a:schemeClr>
              </a:glow>
              <a:outerShdw blurRad="50800" dist="38100" dir="16200000" rotWithShape="0">
                <a:prstClr val="black">
                  <a:alpha val="40000"/>
                </a:prstClr>
              </a:outerShdw>
            </a:effectLst>
          </p:spPr>
          <p:txBody>
            <a:bodyPr wrap="none" anchor="ctr"/>
            <a:lstStyle/>
            <a:p>
              <a:endParaRPr lang="es-ES"/>
            </a:p>
          </p:txBody>
        </p:sp>
        <p:sp>
          <p:nvSpPr>
            <p:cNvPr id="59" name="Text Box 5"/>
            <p:cNvSpPr txBox="1">
              <a:spLocks noChangeArrowheads="1"/>
            </p:cNvSpPr>
            <p:nvPr/>
          </p:nvSpPr>
          <p:spPr bwMode="auto">
            <a:xfrm>
              <a:off x="785786" y="3334408"/>
              <a:ext cx="2339975" cy="523220"/>
            </a:xfrm>
            <a:prstGeom prst="rect">
              <a:avLst/>
            </a:prstGeom>
            <a:noFill/>
            <a:ln w="12700">
              <a:noFill/>
              <a:miter lim="800000"/>
              <a:headEnd/>
              <a:tailEnd/>
            </a:ln>
            <a:effectLst/>
          </p:spPr>
          <p:txBody>
            <a:bodyPr>
              <a:spAutoFit/>
            </a:bodyPr>
            <a:lstStyle/>
            <a:p>
              <a:pPr eaLnBrk="0" hangingPunct="0"/>
              <a:r>
                <a:rPr lang="en-US" sz="2800" dirty="0">
                  <a:solidFill>
                    <a:schemeClr val="bg1"/>
                  </a:solidFill>
                  <a:latin typeface="Tahoma" pitchFamily="34" charset="0"/>
                  <a:cs typeface="Times New Roman" pitchFamily="18" charset="0"/>
                </a:rPr>
                <a:t>Opportunity</a:t>
              </a:r>
            </a:p>
          </p:txBody>
        </p:sp>
      </p:grpSp>
      <p:sp>
        <p:nvSpPr>
          <p:cNvPr id="24" name="Text Box 3"/>
          <p:cNvSpPr txBox="1">
            <a:spLocks noChangeArrowheads="1"/>
          </p:cNvSpPr>
          <p:nvPr/>
        </p:nvSpPr>
        <p:spPr bwMode="auto">
          <a:xfrm>
            <a:off x="4765964" y="6518563"/>
            <a:ext cx="3616036" cy="246221"/>
          </a:xfrm>
          <a:prstGeom prst="rect">
            <a:avLst/>
          </a:prstGeom>
          <a:noFill/>
          <a:ln w="9525" algn="ctr">
            <a:noFill/>
            <a:miter lim="800000"/>
            <a:headEnd/>
            <a:tailEnd/>
          </a:ln>
        </p:spPr>
        <p:txBody>
          <a:bodyPr wrap="square">
            <a:spAutoFit/>
          </a:bodyPr>
          <a:lstStyle/>
          <a:p>
            <a:pPr>
              <a:spcBef>
                <a:spcPct val="50000"/>
              </a:spcBef>
            </a:pPr>
            <a:r>
              <a:rPr lang="es-ES" sz="1000" dirty="0" err="1">
                <a:latin typeface="Arial Unicode MS" pitchFamily="34" charset="-128"/>
              </a:rPr>
              <a:t>Source</a:t>
            </a:r>
            <a:r>
              <a:rPr lang="es-ES" sz="1000" dirty="0">
                <a:latin typeface="Arial Unicode MS" pitchFamily="34" charset="-128"/>
              </a:rPr>
              <a:t>: Jerry Engel, Josep Pique &amp; Itxaso del Palacio, 2010.</a:t>
            </a:r>
          </a:p>
        </p:txBody>
      </p:sp>
    </p:spTree>
    <p:extLst>
      <p:ext uri="{BB962C8B-B14F-4D97-AF65-F5344CB8AC3E}">
        <p14:creationId xmlns:p14="http://schemas.microsoft.com/office/powerpoint/2010/main" xmlns="" val="195703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ángulo 58"/>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s-ES" sz="3200" dirty="0">
                <a:solidFill>
                  <a:srgbClr val="009B3A"/>
                </a:solidFill>
                <a:latin typeface="HelveticaNeueLT Std UltLt"/>
                <a:cs typeface="Browallia New" pitchFamily="34" charset="-34"/>
              </a:rPr>
              <a:t>LA SALLE </a:t>
            </a:r>
          </a:p>
        </p:txBody>
      </p:sp>
      <p:pic>
        <p:nvPicPr>
          <p:cNvPr id="35" name="Imagen 34"/>
          <p:cNvPicPr>
            <a:picLocks noChangeAspect="1"/>
          </p:cNvPicPr>
          <p:nvPr/>
        </p:nvPicPr>
        <p:blipFill>
          <a:blip r:embed="rId2"/>
          <a:stretch>
            <a:fillRect/>
          </a:stretch>
        </p:blipFill>
        <p:spPr>
          <a:xfrm>
            <a:off x="9072412" y="7428691"/>
            <a:ext cx="9525" cy="9525"/>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xmlns="" val="511875345"/>
              </p:ext>
            </p:extLst>
          </p:nvPr>
        </p:nvGraphicFramePr>
        <p:xfrm>
          <a:off x="1700744" y="2236465"/>
          <a:ext cx="5598072" cy="3310319"/>
        </p:xfrm>
        <a:graphic>
          <a:graphicData uri="http://schemas.openxmlformats.org/drawingml/2006/table">
            <a:tbl>
              <a:tblPr firstRow="1" firstCol="1" bandRow="1">
                <a:tableStyleId>{5C22544A-7EE6-4342-B048-85BDC9FD1C3A}</a:tableStyleId>
              </a:tblPr>
              <a:tblGrid>
                <a:gridCol w="2546213">
                  <a:extLst>
                    <a:ext uri="{9D8B030D-6E8A-4147-A177-3AD203B41FA5}">
                      <a16:colId xmlns:a16="http://schemas.microsoft.com/office/drawing/2014/main" xmlns="" val="2133054772"/>
                    </a:ext>
                  </a:extLst>
                </a:gridCol>
                <a:gridCol w="3051859">
                  <a:extLst>
                    <a:ext uri="{9D8B030D-6E8A-4147-A177-3AD203B41FA5}">
                      <a16:colId xmlns:a16="http://schemas.microsoft.com/office/drawing/2014/main" xmlns="" val="286613841"/>
                    </a:ext>
                  </a:extLst>
                </a:gridCol>
              </a:tblGrid>
              <a:tr h="1593015">
                <a:tc>
                  <a:txBody>
                    <a:bodyPr/>
                    <a:lstStyle/>
                    <a:p>
                      <a:pPr>
                        <a:lnSpc>
                          <a:spcPct val="107000"/>
                        </a:lnSpc>
                        <a:spcAft>
                          <a:spcPts val="0"/>
                        </a:spcAft>
                      </a:pPr>
                      <a:r>
                        <a:rPr lang="en-US" sz="1100" dirty="0">
                          <a:effectLst/>
                        </a:rPr>
                        <a:t/>
                      </a:r>
                      <a:br>
                        <a:rPr lang="en-US" sz="1100" dirty="0">
                          <a:effectLst/>
                        </a:rPr>
                      </a:b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a:lnSpc>
                          <a:spcPct val="107000"/>
                        </a:lnSpc>
                        <a:spcAft>
                          <a:spcPts val="0"/>
                        </a:spcAft>
                      </a:pPr>
                      <a:r>
                        <a:rPr lang="en-US" sz="1000" dirty="0">
                          <a:effectLst/>
                        </a:rPr>
                        <a:t> </a:t>
                      </a:r>
                      <a:endParaRPr lang="es-ES" sz="1100" dirty="0">
                        <a:effectLst/>
                      </a:endParaRPr>
                    </a:p>
                    <a:p>
                      <a:pPr>
                        <a:lnSpc>
                          <a:spcPct val="107000"/>
                        </a:lnSpc>
                        <a:spcAft>
                          <a:spcPts val="0"/>
                        </a:spcAft>
                      </a:pPr>
                      <a:r>
                        <a:rPr lang="en-US" sz="1000" dirty="0">
                          <a:effectLst/>
                        </a:rPr>
                        <a:t>La Salle is developing a Transversal Project that takes advantage of the entire Knowledge Ecosystem of the Campus: Groups of Research, Teaching and Technova.</a:t>
                      </a:r>
                      <a:endParaRPr lang="es-ES" sz="1100" dirty="0">
                        <a:effectLst/>
                      </a:endParaRPr>
                    </a:p>
                    <a:p>
                      <a:pPr>
                        <a:lnSpc>
                          <a:spcPct val="107000"/>
                        </a:lnSpc>
                        <a:spcAft>
                          <a:spcPts val="0"/>
                        </a:spcAft>
                      </a:pPr>
                      <a:r>
                        <a:rPr lang="en-US" sz="1000" dirty="0">
                          <a:effectLst/>
                        </a:rPr>
                        <a:t> </a:t>
                      </a:r>
                      <a:endParaRPr lang="es-ES" sz="1100" dirty="0">
                        <a:effectLst/>
                      </a:endParaRPr>
                    </a:p>
                    <a:p>
                      <a:pPr>
                        <a:lnSpc>
                          <a:spcPct val="107000"/>
                        </a:lnSpc>
                        <a:spcAft>
                          <a:spcPts val="0"/>
                        </a:spcAft>
                      </a:pPr>
                      <a:r>
                        <a:rPr lang="en-US" sz="1000" dirty="0">
                          <a:effectLst/>
                        </a:rPr>
                        <a:t>Serving businesses, entrepreneurs, universities, public administration and society in general - Local and International</a:t>
                      </a:r>
                      <a:endParaRPr lang="es-ES" sz="1100" dirty="0">
                        <a:effectLst/>
                      </a:endParaRPr>
                    </a:p>
                    <a:p>
                      <a:pPr>
                        <a:lnSpc>
                          <a:spcPct val="107000"/>
                        </a:lnSpc>
                        <a:spcAft>
                          <a:spcPts val="0"/>
                        </a:spcAft>
                      </a:pPr>
                      <a:r>
                        <a:rPr lang="en-US" sz="1000" dirty="0">
                          <a:effectLst/>
                        </a:rPr>
                        <a:t> </a:t>
                      </a:r>
                    </a:p>
                    <a:p>
                      <a:pPr>
                        <a:lnSpc>
                          <a:spcPct val="107000"/>
                        </a:lnSpc>
                        <a:spcAft>
                          <a:spcPts val="0"/>
                        </a:spcAft>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xmlns="" val="1238245851"/>
                  </a:ext>
                </a:extLst>
              </a:tr>
              <a:tr h="0">
                <a:tc>
                  <a:txBody>
                    <a:bodyPr/>
                    <a:lstStyle/>
                    <a:p>
                      <a:pPr>
                        <a:lnSpc>
                          <a:spcPct val="107000"/>
                        </a:lnSpc>
                        <a:spcAft>
                          <a:spcPts val="0"/>
                        </a:spcAft>
                      </a:pPr>
                      <a:r>
                        <a:rPr lang="en-US" sz="1100" dirty="0">
                          <a:effectLst/>
                        </a:rPr>
                        <a:t> </a:t>
                      </a:r>
                      <a:endParaRPr lang="es-ES" sz="1100" dirty="0">
                        <a:effectLst/>
                      </a:endParaRPr>
                    </a:p>
                    <a:p>
                      <a:pPr marL="342900" lvl="0" indent="-342900">
                        <a:lnSpc>
                          <a:spcPct val="107000"/>
                        </a:lnSpc>
                        <a:spcAft>
                          <a:spcPts val="0"/>
                        </a:spcAft>
                        <a:buFont typeface="+mj-lt"/>
                        <a:buAutoNum type="arabicPeriod"/>
                      </a:pPr>
                      <a:r>
                        <a:rPr lang="en-US" sz="1000" dirty="0">
                          <a:effectLst/>
                        </a:rPr>
                        <a:t>Creativity Room</a:t>
                      </a:r>
                      <a:endParaRPr lang="es-ES" sz="1100" dirty="0">
                        <a:effectLst/>
                      </a:endParaRPr>
                    </a:p>
                    <a:p>
                      <a:pPr marL="342900" lvl="0" indent="-342900">
                        <a:lnSpc>
                          <a:spcPct val="107000"/>
                        </a:lnSpc>
                        <a:spcAft>
                          <a:spcPts val="0"/>
                        </a:spcAft>
                        <a:buFont typeface="+mj-lt"/>
                        <a:buAutoNum type="arabicPeriod"/>
                      </a:pPr>
                      <a:r>
                        <a:rPr lang="en-US" sz="1000" dirty="0">
                          <a:effectLst/>
                        </a:rPr>
                        <a:t>Maker Space</a:t>
                      </a:r>
                      <a:endParaRPr lang="es-ES" sz="1100" dirty="0">
                        <a:effectLst/>
                      </a:endParaRPr>
                    </a:p>
                    <a:p>
                      <a:pPr marL="342900" lvl="0" indent="-342900">
                        <a:lnSpc>
                          <a:spcPct val="107000"/>
                        </a:lnSpc>
                        <a:spcAft>
                          <a:spcPts val="0"/>
                        </a:spcAft>
                        <a:buFont typeface="+mj-lt"/>
                        <a:buAutoNum type="arabicPeriod"/>
                      </a:pPr>
                      <a:r>
                        <a:rPr lang="en-US" sz="1000" dirty="0" err="1">
                          <a:effectLst/>
                        </a:rPr>
                        <a:t>CitiLab</a:t>
                      </a:r>
                      <a:endParaRPr lang="es-ES" sz="1100" dirty="0">
                        <a:effectLst/>
                      </a:endParaRPr>
                    </a:p>
                    <a:p>
                      <a:pPr marL="342900" lvl="0" indent="-342900">
                        <a:lnSpc>
                          <a:spcPct val="107000"/>
                        </a:lnSpc>
                        <a:spcAft>
                          <a:spcPts val="0"/>
                        </a:spcAft>
                        <a:buFont typeface="+mj-lt"/>
                        <a:buAutoNum type="arabicPeriod"/>
                      </a:pPr>
                      <a:r>
                        <a:rPr lang="en-US" sz="1000" dirty="0">
                          <a:effectLst/>
                        </a:rPr>
                        <a:t>Visits </a:t>
                      </a:r>
                      <a:endParaRPr lang="es-ES" sz="1100" dirty="0">
                        <a:effectLst/>
                      </a:endParaRPr>
                    </a:p>
                    <a:p>
                      <a:pPr marL="342900" lvl="0" indent="-342900">
                        <a:lnSpc>
                          <a:spcPct val="107000"/>
                        </a:lnSpc>
                        <a:spcAft>
                          <a:spcPts val="0"/>
                        </a:spcAft>
                        <a:buFont typeface="+mj-lt"/>
                        <a:buAutoNum type="arabicPeriod"/>
                      </a:pPr>
                      <a:r>
                        <a:rPr lang="en-US" sz="1000" dirty="0">
                          <a:effectLst/>
                        </a:rPr>
                        <a:t>Transferring Room</a:t>
                      </a:r>
                      <a:endParaRPr lang="es-ES" sz="1100" dirty="0">
                        <a:effectLst/>
                      </a:endParaRPr>
                    </a:p>
                    <a:p>
                      <a:pPr marL="342900" lvl="0" indent="-342900">
                        <a:lnSpc>
                          <a:spcPct val="107000"/>
                        </a:lnSpc>
                        <a:spcAft>
                          <a:spcPts val="0"/>
                        </a:spcAft>
                        <a:buFont typeface="+mj-lt"/>
                        <a:buAutoNum type="arabicPeriod"/>
                      </a:pPr>
                      <a:r>
                        <a:rPr lang="en-US" sz="1000" dirty="0">
                          <a:effectLst/>
                        </a:rPr>
                        <a:t>Meeting Rooms</a:t>
                      </a:r>
                      <a:endParaRPr lang="es-ES" sz="1100" dirty="0">
                        <a:effectLst/>
                      </a:endParaRPr>
                    </a:p>
                    <a:p>
                      <a:pPr marL="342900" lvl="0" indent="-342900">
                        <a:lnSpc>
                          <a:spcPct val="107000"/>
                        </a:lnSpc>
                        <a:spcAft>
                          <a:spcPts val="0"/>
                        </a:spcAft>
                        <a:buFont typeface="+mj-lt"/>
                        <a:buAutoNum type="arabicPeriod"/>
                      </a:pPr>
                      <a:r>
                        <a:rPr lang="en-US" sz="1000" dirty="0">
                          <a:effectLst/>
                        </a:rPr>
                        <a:t>Facilities</a:t>
                      </a:r>
                      <a:endParaRPr lang="es-ES" sz="1100" dirty="0">
                        <a:effectLst/>
                      </a:endParaRPr>
                    </a:p>
                    <a:p>
                      <a:pPr marL="342900" lvl="0" indent="-342900">
                        <a:lnSpc>
                          <a:spcPct val="107000"/>
                        </a:lnSpc>
                        <a:spcAft>
                          <a:spcPts val="0"/>
                        </a:spcAft>
                        <a:buFont typeface="+mj-lt"/>
                        <a:buAutoNum type="arabicPeriod"/>
                      </a:pPr>
                      <a:r>
                        <a:rPr lang="en-US" sz="1000" dirty="0">
                          <a:effectLst/>
                        </a:rPr>
                        <a:t>Congress Room </a:t>
                      </a:r>
                    </a:p>
                    <a:p>
                      <a:pPr marL="342900" lvl="0" indent="-342900">
                        <a:lnSpc>
                          <a:spcPct val="107000"/>
                        </a:lnSpc>
                        <a:spcAft>
                          <a:spcPts val="0"/>
                        </a:spcAft>
                        <a:buFont typeface="+mj-lt"/>
                        <a:buAutoNum type="arabicPeriod"/>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a:lnSpc>
                          <a:spcPct val="107000"/>
                        </a:lnSpc>
                        <a:spcAft>
                          <a:spcPts val="0"/>
                        </a:spcAft>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xmlns="" val="2400601403"/>
                  </a:ext>
                </a:extLst>
              </a:tr>
            </a:tbl>
          </a:graphicData>
        </a:graphic>
      </p:graphicFrame>
      <p:pic>
        <p:nvPicPr>
          <p:cNvPr id="19458" name="Imagen 3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00744" y="2237227"/>
            <a:ext cx="2540101" cy="1666807"/>
          </a:xfrm>
          <a:prstGeom prst="rect">
            <a:avLst/>
          </a:prstGeom>
          <a:noFill/>
          <a:extLst>
            <a:ext uri="{909E8E84-426E-40DD-AFC4-6F175D3DCCD1}">
              <a14:hiddenFill xmlns:a14="http://schemas.microsoft.com/office/drawing/2010/main" xmlns="">
                <a:solidFill>
                  <a:srgbClr val="FFFFFF"/>
                </a:solidFill>
              </a14:hiddenFill>
            </a:ext>
          </a:extLst>
        </p:spPr>
      </p:pic>
      <p:pic>
        <p:nvPicPr>
          <p:cNvPr id="19457" name="Imagen 37"/>
          <p:cNvPicPr>
            <a:picLocks noChangeAspect="1" noChangeArrowheads="1"/>
          </p:cNvPicPr>
          <p:nvPr/>
        </p:nvPicPr>
        <p:blipFill>
          <a:blip r:embed="rId4" cstate="print">
            <a:extLst>
              <a:ext uri="{28A0092B-C50C-407E-A947-70E740481C1C}">
                <a14:useLocalDpi xmlns:a14="http://schemas.microsoft.com/office/drawing/2010/main" xmlns="" val="0"/>
              </a:ext>
            </a:extLst>
          </a:blip>
          <a:srcRect t="15929" b="19144"/>
          <a:stretch>
            <a:fillRect/>
          </a:stretch>
        </p:blipFill>
        <p:spPr bwMode="auto">
          <a:xfrm>
            <a:off x="4597526" y="3975925"/>
            <a:ext cx="2406650" cy="146685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Imagen 6"/>
          <p:cNvPicPr>
            <a:picLocks noChangeAspect="1"/>
          </p:cNvPicPr>
          <p:nvPr/>
        </p:nvPicPr>
        <p:blipFill rotWithShape="1">
          <a:blip r:embed="rId5">
            <a:extLst>
              <a:ext uri="{28A0092B-C50C-407E-A947-70E740481C1C}">
                <a14:useLocalDpi xmlns:a14="http://schemas.microsoft.com/office/drawing/2010/main" xmlns="" val="0"/>
              </a:ext>
            </a:extLst>
          </a:blip>
          <a:srcRect t="55035"/>
          <a:stretch/>
        </p:blipFill>
        <p:spPr>
          <a:xfrm>
            <a:off x="94436" y="5935246"/>
            <a:ext cx="4957336" cy="646331"/>
          </a:xfrm>
          <a:prstGeom prst="rect">
            <a:avLst/>
          </a:prstGeom>
        </p:spPr>
      </p:pic>
      <p:pic>
        <p:nvPicPr>
          <p:cNvPr id="8" name="Imagen 7"/>
          <p:cNvPicPr>
            <a:picLocks noChangeAspect="1"/>
          </p:cNvPicPr>
          <p:nvPr/>
        </p:nvPicPr>
        <p:blipFill rotWithShape="1">
          <a:blip r:embed="rId6" cstate="print">
            <a:extLst>
              <a:ext uri="{28A0092B-C50C-407E-A947-70E740481C1C}">
                <a14:useLocalDpi xmlns:a14="http://schemas.microsoft.com/office/drawing/2010/main" xmlns="" val="0"/>
              </a:ext>
            </a:extLst>
          </a:blip>
          <a:srcRect l="13530" t="20782" r="6840" b="20450"/>
          <a:stretch/>
        </p:blipFill>
        <p:spPr>
          <a:xfrm>
            <a:off x="2844297" y="1556908"/>
            <a:ext cx="1396548" cy="604691"/>
          </a:xfrm>
          <a:prstGeom prst="rect">
            <a:avLst/>
          </a:prstGeom>
        </p:spPr>
      </p:pic>
      <p:pic>
        <p:nvPicPr>
          <p:cNvPr id="9" name="Imagen 8"/>
          <p:cNvPicPr>
            <a:picLocks noChangeAspect="1"/>
          </p:cNvPicPr>
          <p:nvPr/>
        </p:nvPicPr>
        <p:blipFill rotWithShape="1">
          <a:blip r:embed="rId7" cstate="print">
            <a:extLst>
              <a:ext uri="{28A0092B-C50C-407E-A947-70E740481C1C}">
                <a14:useLocalDpi xmlns:a14="http://schemas.microsoft.com/office/drawing/2010/main" xmlns="" val="0"/>
              </a:ext>
            </a:extLst>
          </a:blip>
          <a:srcRect t="57687"/>
          <a:stretch/>
        </p:blipFill>
        <p:spPr>
          <a:xfrm>
            <a:off x="4240845" y="1556908"/>
            <a:ext cx="1953590" cy="446536"/>
          </a:xfrm>
          <a:prstGeom prst="rect">
            <a:avLst/>
          </a:prstGeom>
        </p:spPr>
      </p:pic>
      <p:sp>
        <p:nvSpPr>
          <p:cNvPr id="3" name="CuadroTexto 2"/>
          <p:cNvSpPr txBox="1"/>
          <p:nvPr/>
        </p:nvSpPr>
        <p:spPr>
          <a:xfrm>
            <a:off x="4905153" y="5935246"/>
            <a:ext cx="4238847" cy="646331"/>
          </a:xfrm>
          <a:prstGeom prst="rect">
            <a:avLst/>
          </a:prstGeom>
          <a:noFill/>
        </p:spPr>
        <p:txBody>
          <a:bodyPr wrap="square" rtlCol="0">
            <a:spAutoFit/>
          </a:bodyPr>
          <a:lstStyle/>
          <a:p>
            <a:pPr algn="ctr"/>
            <a:r>
              <a:rPr lang="en-US" sz="1200" b="1" dirty="0"/>
              <a:t>This project has been financed in 50% by the European Regional Development Funds of the European Union in the framework of the ERDF Operational </a:t>
            </a:r>
            <a:r>
              <a:rPr lang="en-US" sz="1200" b="1" dirty="0" err="1"/>
              <a:t>Programme</a:t>
            </a:r>
            <a:r>
              <a:rPr lang="en-US" sz="1200" b="1" dirty="0"/>
              <a:t> for Catalonia 2014-2020 </a:t>
            </a:r>
            <a:endParaRPr lang="es-ES" sz="1200" b="1" dirty="0"/>
          </a:p>
        </p:txBody>
      </p:sp>
    </p:spTree>
    <p:extLst>
      <p:ext uri="{BB962C8B-B14F-4D97-AF65-F5344CB8AC3E}">
        <p14:creationId xmlns:p14="http://schemas.microsoft.com/office/powerpoint/2010/main" xmlns="" val="4266865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ítulo 1"/>
          <p:cNvSpPr>
            <a:spLocks noGrp="1"/>
          </p:cNvSpPr>
          <p:nvPr>
            <p:ph type="title"/>
          </p:nvPr>
        </p:nvSpPr>
        <p:spPr/>
        <p:txBody>
          <a:bodyPr/>
          <a:lstStyle/>
          <a:p>
            <a:pPr eaLnBrk="1" hangingPunct="1"/>
            <a:endParaRPr lang="es-ES" altLang="es-ES"/>
          </a:p>
        </p:txBody>
      </p:sp>
      <p:sp>
        <p:nvSpPr>
          <p:cNvPr id="69635" name="Marcador de contenido 2"/>
          <p:cNvSpPr>
            <a:spLocks noGrp="1"/>
          </p:cNvSpPr>
          <p:nvPr>
            <p:ph idx="1"/>
          </p:nvPr>
        </p:nvSpPr>
        <p:spPr/>
        <p:txBody>
          <a:bodyPr/>
          <a:lstStyle/>
          <a:p>
            <a:pPr eaLnBrk="1" hangingPunct="1"/>
            <a:endParaRPr lang="es-ES" altLang="es-ES"/>
          </a:p>
        </p:txBody>
      </p:sp>
      <p:sp>
        <p:nvSpPr>
          <p:cNvPr id="4" name="Rectángulo 3"/>
          <p:cNvSpPr/>
          <p:nvPr/>
        </p:nvSpPr>
        <p:spPr>
          <a:xfrm>
            <a:off x="0" y="11113"/>
            <a:ext cx="9144000" cy="568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69637" name="CuadroTexto 4"/>
          <p:cNvSpPr txBox="1">
            <a:spLocks noChangeArrowheads="1"/>
          </p:cNvSpPr>
          <p:nvPr/>
        </p:nvSpPr>
        <p:spPr bwMode="auto">
          <a:xfrm>
            <a:off x="536575" y="1697038"/>
            <a:ext cx="8953500" cy="1015663"/>
          </a:xfrm>
          <a:prstGeom prst="rect">
            <a:avLst/>
          </a:prstGeom>
          <a:noFill/>
          <a:ln w="9525">
            <a:noFill/>
            <a:miter lim="800000"/>
            <a:headEnd/>
            <a:tailEnd/>
          </a:ln>
        </p:spPr>
        <p:txBody>
          <a:bodyPr>
            <a:spAutoFit/>
          </a:bodyPr>
          <a:lstStyle/>
          <a:p>
            <a:pPr eaLnBrk="1" hangingPunct="1"/>
            <a:r>
              <a:rPr lang="es-ES" altLang="es-ES" sz="6000" dirty="0">
                <a:solidFill>
                  <a:srgbClr val="009B3A"/>
                </a:solidFill>
                <a:latin typeface="HelveticaNeueLT Std UltLt"/>
                <a:cs typeface="Browallia New" pitchFamily="34" charset="-34"/>
              </a:rPr>
              <a:t>5.- CONCLUSIONS</a:t>
            </a:r>
          </a:p>
        </p:txBody>
      </p:sp>
      <p:pic>
        <p:nvPicPr>
          <p:cNvPr id="69638" name="Imagen 5"/>
          <p:cNvPicPr>
            <a:picLocks noChangeAspect="1"/>
          </p:cNvPicPr>
          <p:nvPr/>
        </p:nvPicPr>
        <p:blipFill>
          <a:blip r:embed="rId2" cstate="print"/>
          <a:srcRect/>
          <a:stretch>
            <a:fillRect/>
          </a:stretch>
        </p:blipFill>
        <p:spPr bwMode="auto">
          <a:xfrm>
            <a:off x="7038975" y="5922963"/>
            <a:ext cx="1814513" cy="709612"/>
          </a:xfrm>
          <a:prstGeom prst="rect">
            <a:avLst/>
          </a:prstGeom>
          <a:noFill/>
          <a:ln w="9525">
            <a:noFill/>
            <a:miter lim="800000"/>
            <a:headEnd/>
            <a:tailEnd/>
          </a:ln>
        </p:spPr>
      </p:pic>
      <p:pic>
        <p:nvPicPr>
          <p:cNvPr id="9" name="Picture 2" descr="IAS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515" y="5954632"/>
            <a:ext cx="4176464" cy="6779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0539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70659" name="Rectángulo 5"/>
          <p:cNvSpPr>
            <a:spLocks noChangeArrowheads="1"/>
          </p:cNvSpPr>
          <p:nvPr/>
        </p:nvSpPr>
        <p:spPr bwMode="auto">
          <a:xfrm>
            <a:off x="347663" y="284163"/>
            <a:ext cx="8650701" cy="584775"/>
          </a:xfrm>
          <a:prstGeom prst="rect">
            <a:avLst/>
          </a:prstGeom>
          <a:noFill/>
          <a:ln w="9525">
            <a:noFill/>
            <a:miter lim="800000"/>
            <a:headEnd/>
            <a:tailEnd/>
          </a:ln>
        </p:spPr>
        <p:txBody>
          <a:bodyPr wrap="none">
            <a:spAutoFit/>
          </a:bodyPr>
          <a:lstStyle/>
          <a:p>
            <a:pPr eaLnBrk="1" hangingPunct="1"/>
            <a:r>
              <a:rPr lang="es-ES" altLang="es-ES" sz="3200" dirty="0">
                <a:solidFill>
                  <a:srgbClr val="009B3A"/>
                </a:solidFill>
                <a:latin typeface="HelveticaNeueLT Std UltLt"/>
                <a:cs typeface="Browallia New" pitchFamily="34" charset="-34"/>
              </a:rPr>
              <a:t>CONCLUSIONS – BENEFITS FOR TARGETS</a:t>
            </a:r>
          </a:p>
        </p:txBody>
      </p:sp>
      <p:sp>
        <p:nvSpPr>
          <p:cNvPr id="70660" name="Rectángulo 1"/>
          <p:cNvSpPr>
            <a:spLocks noChangeArrowheads="1"/>
          </p:cNvSpPr>
          <p:nvPr/>
        </p:nvSpPr>
        <p:spPr bwMode="auto">
          <a:xfrm>
            <a:off x="417513" y="1574800"/>
            <a:ext cx="8308975" cy="4093428"/>
          </a:xfrm>
          <a:prstGeom prst="rect">
            <a:avLst/>
          </a:prstGeom>
          <a:noFill/>
          <a:ln w="9525">
            <a:noFill/>
            <a:miter lim="800000"/>
            <a:headEnd/>
            <a:tailEnd/>
          </a:ln>
        </p:spPr>
        <p:txBody>
          <a:bodyPr>
            <a:spAutoFit/>
          </a:bodyPr>
          <a:lstStyle/>
          <a:p>
            <a:pPr marL="355600" lvl="1" indent="-342900" algn="just" eaLnBrk="1" hangingPunct="1">
              <a:buFont typeface="Calibri" pitchFamily="34" charset="0"/>
              <a:buAutoNum type="arabicPeriod"/>
            </a:pPr>
            <a:r>
              <a:rPr lang="en-US" sz="2000" b="1" dirty="0">
                <a:latin typeface="Verdana" pitchFamily="34" charset="0"/>
                <a:ea typeface="Batang" pitchFamily="18" charset="-127"/>
              </a:rPr>
              <a:t>Citizens: </a:t>
            </a:r>
            <a:r>
              <a:rPr lang="en-US" sz="2000" dirty="0">
                <a:latin typeface="Verdana" pitchFamily="34" charset="0"/>
                <a:ea typeface="Batang" pitchFamily="18" charset="-127"/>
              </a:rPr>
              <a:t>More and better products and solutions for better municipal services. </a:t>
            </a:r>
          </a:p>
          <a:p>
            <a:pPr marL="355600" lvl="1" indent="-342900" algn="just" eaLnBrk="1" hangingPunct="1">
              <a:buFont typeface="Calibri" pitchFamily="34" charset="0"/>
              <a:buAutoNum type="arabicPeriod"/>
            </a:pPr>
            <a:endParaRPr lang="en-US" sz="2000" dirty="0">
              <a:latin typeface="Verdana" pitchFamily="34" charset="0"/>
              <a:ea typeface="Batang" pitchFamily="18" charset="-127"/>
            </a:endParaRPr>
          </a:p>
          <a:p>
            <a:pPr marL="355600" lvl="1" indent="-342900" algn="just" eaLnBrk="1" hangingPunct="1">
              <a:buFont typeface="Calibri" pitchFamily="34" charset="0"/>
              <a:buAutoNum type="arabicPeriod"/>
            </a:pPr>
            <a:r>
              <a:rPr lang="en-US" sz="2000" b="1" dirty="0">
                <a:latin typeface="Verdana" pitchFamily="34" charset="0"/>
                <a:ea typeface="Batang" pitchFamily="18" charset="-127"/>
              </a:rPr>
              <a:t>Businesses: </a:t>
            </a:r>
            <a:r>
              <a:rPr lang="en-US" sz="2000" dirty="0">
                <a:latin typeface="Verdana" pitchFamily="34" charset="0"/>
                <a:ea typeface="Batang" pitchFamily="18" charset="-127"/>
              </a:rPr>
              <a:t>Real-life testing space for easier market access. Learn, shorten time to market and  increase their  competitiveness. </a:t>
            </a:r>
          </a:p>
          <a:p>
            <a:pPr marL="355600" lvl="1" indent="-342900" algn="just" eaLnBrk="1" hangingPunct="1">
              <a:buFont typeface="Calibri" pitchFamily="34" charset="0"/>
              <a:buAutoNum type="arabicPeriod"/>
            </a:pPr>
            <a:endParaRPr lang="en-US" sz="2000" dirty="0">
              <a:latin typeface="Verdana" pitchFamily="34" charset="0"/>
              <a:ea typeface="Batang" pitchFamily="18" charset="-127"/>
            </a:endParaRPr>
          </a:p>
          <a:p>
            <a:pPr marL="355600" lvl="1" indent="-342900" algn="just" eaLnBrk="1" hangingPunct="1">
              <a:buFont typeface="Calibri" pitchFamily="34" charset="0"/>
              <a:buAutoNum type="arabicPeriod"/>
            </a:pPr>
            <a:r>
              <a:rPr lang="en-US" sz="2000" b="1" dirty="0">
                <a:latin typeface="Verdana" pitchFamily="34" charset="0"/>
                <a:ea typeface="Batang" pitchFamily="18" charset="-127"/>
              </a:rPr>
              <a:t>Science and Technology: </a:t>
            </a:r>
            <a:r>
              <a:rPr lang="en-US" sz="2000" dirty="0">
                <a:latin typeface="Verdana" pitchFamily="34" charset="0"/>
                <a:ea typeface="Batang" pitchFamily="18" charset="-127"/>
              </a:rPr>
              <a:t>It’s a powerful tool for technology transfer, both locally and internationally. </a:t>
            </a:r>
          </a:p>
          <a:p>
            <a:pPr marL="355600" lvl="1" indent="-342900" algn="just" eaLnBrk="1" hangingPunct="1">
              <a:buFont typeface="Calibri" pitchFamily="34" charset="0"/>
              <a:buAutoNum type="arabicPeriod"/>
            </a:pPr>
            <a:endParaRPr lang="en-US" sz="2000" dirty="0">
              <a:latin typeface="Verdana" pitchFamily="34" charset="0"/>
              <a:ea typeface="Batang" pitchFamily="18" charset="-127"/>
            </a:endParaRPr>
          </a:p>
          <a:p>
            <a:pPr marL="355600" lvl="1" indent="-342900" algn="just" eaLnBrk="1" hangingPunct="1">
              <a:buFont typeface="Calibri" pitchFamily="34" charset="0"/>
              <a:buAutoNum type="arabicPeriod"/>
            </a:pPr>
            <a:r>
              <a:rPr lang="en-US" sz="2000" b="1" dirty="0">
                <a:latin typeface="Verdana" pitchFamily="34" charset="0"/>
                <a:ea typeface="Batang" pitchFamily="18" charset="-127"/>
              </a:rPr>
              <a:t>Public administration: </a:t>
            </a:r>
            <a:r>
              <a:rPr lang="en-US" sz="2000" dirty="0">
                <a:latin typeface="Verdana" pitchFamily="34" charset="0"/>
                <a:ea typeface="Batang" pitchFamily="18" charset="-127"/>
              </a:rPr>
              <a:t>Facilitate the introduction of new solutions. Innovation as a brand related to Barcelona. Transparency and efficiency in public procurement.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70659" name="Rectángulo 5"/>
          <p:cNvSpPr>
            <a:spLocks noChangeArrowheads="1"/>
          </p:cNvSpPr>
          <p:nvPr/>
        </p:nvSpPr>
        <p:spPr bwMode="auto">
          <a:xfrm>
            <a:off x="347663" y="284163"/>
            <a:ext cx="5877506" cy="584775"/>
          </a:xfrm>
          <a:prstGeom prst="rect">
            <a:avLst/>
          </a:prstGeom>
          <a:noFill/>
          <a:ln w="9525">
            <a:noFill/>
            <a:miter lim="800000"/>
            <a:headEnd/>
            <a:tailEnd/>
          </a:ln>
        </p:spPr>
        <p:txBody>
          <a:bodyPr wrap="none">
            <a:spAutoFit/>
          </a:bodyPr>
          <a:lstStyle/>
          <a:p>
            <a:pPr eaLnBrk="1" hangingPunct="1"/>
            <a:r>
              <a:rPr lang="es-ES" altLang="es-ES" sz="3200" dirty="0">
                <a:solidFill>
                  <a:srgbClr val="009B3A"/>
                </a:solidFill>
                <a:latin typeface="HelveticaNeueLT Std UltLt"/>
                <a:cs typeface="Browallia New" pitchFamily="34" charset="-34"/>
              </a:rPr>
              <a:t>CONCLUSIONS – SOME TIPS</a:t>
            </a:r>
          </a:p>
        </p:txBody>
      </p:sp>
      <p:sp>
        <p:nvSpPr>
          <p:cNvPr id="70660" name="Rectángulo 1"/>
          <p:cNvSpPr>
            <a:spLocks noChangeArrowheads="1"/>
          </p:cNvSpPr>
          <p:nvPr/>
        </p:nvSpPr>
        <p:spPr bwMode="auto">
          <a:xfrm>
            <a:off x="417512" y="990338"/>
            <a:ext cx="8308975" cy="5755422"/>
          </a:xfrm>
          <a:prstGeom prst="rect">
            <a:avLst/>
          </a:prstGeom>
          <a:noFill/>
          <a:ln w="9525">
            <a:noFill/>
            <a:miter lim="800000"/>
            <a:headEnd/>
            <a:tailEnd/>
          </a:ln>
        </p:spPr>
        <p:txBody>
          <a:bodyPr>
            <a:spAutoFit/>
          </a:bodyPr>
          <a:lstStyle/>
          <a:p>
            <a:pPr marL="342900" indent="-342900" algn="just">
              <a:spcBef>
                <a:spcPct val="20000"/>
              </a:spcBef>
              <a:buFont typeface="Arial" charset="0"/>
              <a:buChar char="•"/>
              <a:defRPr/>
            </a:pPr>
            <a:endParaRPr lang="en-US" sz="2000" b="1" dirty="0">
              <a:latin typeface="Verdana" pitchFamily="34" charset="0"/>
              <a:ea typeface="Batang" pitchFamily="18" charset="-127"/>
            </a:endParaRPr>
          </a:p>
          <a:p>
            <a:pPr marL="355600" lvl="1" indent="-342900" algn="just">
              <a:spcBef>
                <a:spcPct val="20000"/>
              </a:spcBef>
              <a:buFont typeface="Calibri" pitchFamily="34" charset="0"/>
              <a:buAutoNum type="arabicPeriod"/>
              <a:defRPr/>
            </a:pPr>
            <a:r>
              <a:rPr lang="en-US" sz="2000" b="1" dirty="0">
                <a:latin typeface="Verdana" pitchFamily="34" charset="0"/>
                <a:ea typeface="Batang" pitchFamily="18" charset="-127"/>
              </a:rPr>
              <a:t>Multidisciplinary work teams:</a:t>
            </a:r>
            <a:r>
              <a:rPr lang="en-US" sz="2000" dirty="0">
                <a:latin typeface="Verdana" pitchFamily="34" charset="0"/>
                <a:ea typeface="Batang" pitchFamily="18" charset="-127"/>
              </a:rPr>
              <a:t> Involve the “owner” or “owners” from the very beginning (definition of challenge, member of the jury, management of the implementation)</a:t>
            </a:r>
          </a:p>
          <a:p>
            <a:pPr marL="355600" lvl="1" indent="-342900" algn="just">
              <a:spcBef>
                <a:spcPct val="20000"/>
              </a:spcBef>
              <a:buFont typeface="Calibri" pitchFamily="34" charset="0"/>
              <a:buAutoNum type="arabicPeriod"/>
              <a:defRPr/>
            </a:pPr>
            <a:endParaRPr lang="en-US" sz="2000" dirty="0">
              <a:latin typeface="Verdana" pitchFamily="34" charset="0"/>
              <a:ea typeface="Batang" pitchFamily="18" charset="-127"/>
            </a:endParaRPr>
          </a:p>
          <a:p>
            <a:pPr marL="355600" lvl="1" indent="-342900" algn="just">
              <a:spcBef>
                <a:spcPct val="20000"/>
              </a:spcBef>
              <a:buFont typeface="Calibri" pitchFamily="34" charset="0"/>
              <a:buAutoNum type="arabicPeriod"/>
              <a:defRPr/>
            </a:pPr>
            <a:r>
              <a:rPr lang="en-US" sz="2000" b="1" dirty="0">
                <a:latin typeface="Verdana" pitchFamily="34" charset="0"/>
                <a:ea typeface="Batang" pitchFamily="18" charset="-127"/>
              </a:rPr>
              <a:t>Open to any ideas vs. calls related to specific Challenge: </a:t>
            </a:r>
            <a:r>
              <a:rPr lang="en-US" sz="2000" dirty="0">
                <a:latin typeface="Verdana" pitchFamily="34" charset="0"/>
                <a:ea typeface="Batang" pitchFamily="18" charset="-127"/>
              </a:rPr>
              <a:t>Be sure is balanced. Take into account: the effort you can put in this process (€, HR, …), the type of solution you are looking for and the timing.  </a:t>
            </a:r>
          </a:p>
          <a:p>
            <a:pPr marL="355600" lvl="1" indent="-342900" algn="just">
              <a:spcBef>
                <a:spcPct val="20000"/>
              </a:spcBef>
              <a:buFont typeface="Calibri" pitchFamily="34" charset="0"/>
              <a:buAutoNum type="arabicPeriod"/>
              <a:defRPr/>
            </a:pPr>
            <a:endParaRPr lang="en-US" sz="2000" dirty="0">
              <a:latin typeface="Verdana" pitchFamily="34" charset="0"/>
              <a:ea typeface="Batang" pitchFamily="18" charset="-127"/>
            </a:endParaRPr>
          </a:p>
          <a:p>
            <a:pPr marL="355600" lvl="1" indent="-342900" algn="just">
              <a:spcBef>
                <a:spcPct val="20000"/>
              </a:spcBef>
              <a:buFont typeface="Calibri" pitchFamily="34" charset="0"/>
              <a:buAutoNum type="arabicPeriod"/>
              <a:defRPr/>
            </a:pPr>
            <a:r>
              <a:rPr lang="en-US" sz="2000" b="1" dirty="0">
                <a:latin typeface="Verdana" pitchFamily="34" charset="0"/>
                <a:ea typeface="Batang" pitchFamily="18" charset="-127"/>
              </a:rPr>
              <a:t>Solutions vs Challenges: </a:t>
            </a:r>
            <a:r>
              <a:rPr lang="en-US" sz="2000" dirty="0">
                <a:latin typeface="Verdana" pitchFamily="34" charset="0"/>
                <a:ea typeface="Batang" pitchFamily="18" charset="-127"/>
              </a:rPr>
              <a:t>Don’t ask for a solution, expose a challenge to be solve.  </a:t>
            </a:r>
          </a:p>
          <a:p>
            <a:pPr marL="355600" lvl="1" indent="-342900" algn="just">
              <a:spcBef>
                <a:spcPct val="20000"/>
              </a:spcBef>
              <a:buFont typeface="Calibri" pitchFamily="34" charset="0"/>
              <a:buAutoNum type="arabicPeriod"/>
              <a:defRPr/>
            </a:pPr>
            <a:endParaRPr lang="en-US" sz="2000" dirty="0">
              <a:latin typeface="Verdana" pitchFamily="34" charset="0"/>
              <a:ea typeface="Batang" pitchFamily="18" charset="-127"/>
            </a:endParaRPr>
          </a:p>
          <a:p>
            <a:pPr marL="355600" lvl="1" indent="-342900" algn="just">
              <a:spcBef>
                <a:spcPct val="20000"/>
              </a:spcBef>
              <a:buFont typeface="Calibri" pitchFamily="34" charset="0"/>
              <a:buAutoNum type="arabicPeriod"/>
              <a:defRPr/>
            </a:pPr>
            <a:r>
              <a:rPr lang="en-US" sz="2000" b="1" dirty="0">
                <a:latin typeface="Verdana" pitchFamily="34" charset="0"/>
                <a:ea typeface="Batang" pitchFamily="18" charset="-127"/>
              </a:rPr>
              <a:t>Legal aspects: </a:t>
            </a:r>
            <a:r>
              <a:rPr lang="en-US" sz="2000" dirty="0">
                <a:latin typeface="Verdana" pitchFamily="34" charset="0"/>
                <a:ea typeface="Batang" pitchFamily="18" charset="-127"/>
              </a:rPr>
              <a:t>Be sure that you take into account the legal framework for “buying innovation” in your country. From the first moment decide if you are looking for ideas, if you want to pilot or you are willing to buy a product/service.</a:t>
            </a:r>
          </a:p>
        </p:txBody>
      </p:sp>
    </p:spTree>
    <p:extLst>
      <p:ext uri="{BB962C8B-B14F-4D97-AF65-F5344CB8AC3E}">
        <p14:creationId xmlns:p14="http://schemas.microsoft.com/office/powerpoint/2010/main" xmlns="" val="3929395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70659" name="Rectángulo 5"/>
          <p:cNvSpPr>
            <a:spLocks noChangeArrowheads="1"/>
          </p:cNvSpPr>
          <p:nvPr/>
        </p:nvSpPr>
        <p:spPr bwMode="auto">
          <a:xfrm>
            <a:off x="347663" y="284163"/>
            <a:ext cx="5567550" cy="584775"/>
          </a:xfrm>
          <a:prstGeom prst="rect">
            <a:avLst/>
          </a:prstGeom>
          <a:noFill/>
          <a:ln w="9525">
            <a:noFill/>
            <a:miter lim="800000"/>
            <a:headEnd/>
            <a:tailEnd/>
          </a:ln>
        </p:spPr>
        <p:txBody>
          <a:bodyPr wrap="none">
            <a:spAutoFit/>
          </a:bodyPr>
          <a:lstStyle/>
          <a:p>
            <a:pPr eaLnBrk="1" hangingPunct="1"/>
            <a:r>
              <a:rPr lang="es-ES" altLang="es-ES" sz="3200" dirty="0">
                <a:solidFill>
                  <a:srgbClr val="009B3A"/>
                </a:solidFill>
                <a:latin typeface="HelveticaNeueLT Std UltLt"/>
                <a:cs typeface="Browallia New" pitchFamily="34" charset="-34"/>
              </a:rPr>
              <a:t>CONCLUSIONS - PROCESS</a:t>
            </a:r>
          </a:p>
        </p:txBody>
      </p:sp>
      <p:sp>
        <p:nvSpPr>
          <p:cNvPr id="70660" name="Rectángulo 1"/>
          <p:cNvSpPr>
            <a:spLocks noChangeArrowheads="1"/>
          </p:cNvSpPr>
          <p:nvPr/>
        </p:nvSpPr>
        <p:spPr bwMode="auto">
          <a:xfrm>
            <a:off x="417513" y="1574800"/>
            <a:ext cx="8308975" cy="2800062"/>
          </a:xfrm>
          <a:prstGeom prst="rect">
            <a:avLst/>
          </a:prstGeom>
          <a:noFill/>
          <a:ln w="9525">
            <a:noFill/>
            <a:miter lim="800000"/>
            <a:headEnd/>
            <a:tailEnd/>
          </a:ln>
        </p:spPr>
        <p:txBody>
          <a:bodyPr>
            <a:spAutoFit/>
          </a:bodyPr>
          <a:lstStyle/>
          <a:p>
            <a:pPr marL="457200" indent="-457200">
              <a:lnSpc>
                <a:spcPct val="150000"/>
              </a:lnSpc>
              <a:buFont typeface="+mj-lt"/>
              <a:buAutoNum type="arabicPeriod"/>
            </a:pPr>
            <a:r>
              <a:rPr lang="en-US" sz="2000" dirty="0">
                <a:latin typeface="Verdana" pitchFamily="34" charset="0"/>
                <a:ea typeface="Batang" pitchFamily="18" charset="-127"/>
                <a:cs typeface="Verdana" pitchFamily="34" charset="0"/>
              </a:rPr>
              <a:t>The Discovery process based on </a:t>
            </a:r>
            <a:r>
              <a:rPr lang="en-US" sz="2000" b="1" dirty="0">
                <a:latin typeface="Verdana" pitchFamily="34" charset="0"/>
                <a:ea typeface="Batang" pitchFamily="18" charset="-127"/>
                <a:cs typeface="Verdana" pitchFamily="34" charset="0"/>
              </a:rPr>
              <a:t>Challenges</a:t>
            </a:r>
            <a:endParaRPr lang="en-US" sz="2000" dirty="0">
              <a:latin typeface="Verdana" pitchFamily="34" charset="0"/>
              <a:ea typeface="Batang" pitchFamily="18" charset="-127"/>
              <a:cs typeface="Verdana" pitchFamily="34" charset="0"/>
            </a:endParaRPr>
          </a:p>
          <a:p>
            <a:pPr marL="457200" indent="-457200">
              <a:lnSpc>
                <a:spcPct val="150000"/>
              </a:lnSpc>
              <a:buFont typeface="+mj-lt"/>
              <a:buAutoNum type="arabicPeriod"/>
            </a:pPr>
            <a:r>
              <a:rPr lang="en-US" sz="2000" b="1" dirty="0">
                <a:latin typeface="Verdana" pitchFamily="34" charset="0"/>
                <a:ea typeface="Batang" pitchFamily="18" charset="-127"/>
                <a:cs typeface="Verdana" pitchFamily="34" charset="0"/>
              </a:rPr>
              <a:t>Filtering </a:t>
            </a:r>
            <a:r>
              <a:rPr lang="en-US" sz="2000" dirty="0">
                <a:latin typeface="Verdana" pitchFamily="34" charset="0"/>
                <a:ea typeface="Batang" pitchFamily="18" charset="-127"/>
                <a:cs typeface="Verdana" pitchFamily="34" charset="0"/>
              </a:rPr>
              <a:t>as soon as you can</a:t>
            </a:r>
          </a:p>
          <a:p>
            <a:pPr marL="457200" indent="-457200">
              <a:lnSpc>
                <a:spcPct val="150000"/>
              </a:lnSpc>
              <a:buFont typeface="+mj-lt"/>
              <a:buAutoNum type="arabicPeriod"/>
            </a:pPr>
            <a:r>
              <a:rPr lang="en-US" sz="2000" dirty="0">
                <a:latin typeface="Verdana" pitchFamily="34" charset="0"/>
                <a:ea typeface="Batang" pitchFamily="18" charset="-127"/>
                <a:cs typeface="Verdana" pitchFamily="34" charset="0"/>
              </a:rPr>
              <a:t>Systematization of the </a:t>
            </a:r>
            <a:r>
              <a:rPr lang="en-US" sz="2000" b="1" dirty="0">
                <a:latin typeface="Verdana" pitchFamily="34" charset="0"/>
                <a:ea typeface="Batang" pitchFamily="18" charset="-127"/>
                <a:cs typeface="Verdana" pitchFamily="34" charset="0"/>
              </a:rPr>
              <a:t>Ideation</a:t>
            </a:r>
          </a:p>
          <a:p>
            <a:pPr marL="457200" indent="-457200">
              <a:lnSpc>
                <a:spcPct val="150000"/>
              </a:lnSpc>
              <a:buFont typeface="+mj-lt"/>
              <a:buAutoNum type="arabicPeriod"/>
            </a:pPr>
            <a:r>
              <a:rPr lang="en-US" sz="2000" b="1" dirty="0">
                <a:latin typeface="Verdana" pitchFamily="34" charset="0"/>
                <a:ea typeface="Batang" pitchFamily="18" charset="-127"/>
                <a:cs typeface="Verdana" pitchFamily="34" charset="0"/>
              </a:rPr>
              <a:t>Prototyping </a:t>
            </a:r>
          </a:p>
          <a:p>
            <a:pPr marL="457200" indent="-457200">
              <a:lnSpc>
                <a:spcPct val="150000"/>
              </a:lnSpc>
              <a:buFont typeface="+mj-lt"/>
              <a:buAutoNum type="arabicPeriod"/>
            </a:pPr>
            <a:r>
              <a:rPr lang="en-US" sz="2000" b="1" dirty="0">
                <a:latin typeface="Verdana" pitchFamily="34" charset="0"/>
                <a:ea typeface="Batang" pitchFamily="18" charset="-127"/>
                <a:cs typeface="Verdana" pitchFamily="34" charset="0"/>
              </a:rPr>
              <a:t>Business Model</a:t>
            </a:r>
          </a:p>
          <a:p>
            <a:pPr marL="457200" indent="-457200">
              <a:lnSpc>
                <a:spcPct val="150000"/>
              </a:lnSpc>
              <a:buFont typeface="+mj-lt"/>
              <a:buAutoNum type="arabicPeriod"/>
            </a:pPr>
            <a:r>
              <a:rPr lang="en-US" sz="2000" dirty="0">
                <a:latin typeface="Verdana" pitchFamily="34" charset="0"/>
                <a:ea typeface="Batang" pitchFamily="18" charset="-127"/>
                <a:cs typeface="Verdana" pitchFamily="34" charset="0"/>
              </a:rPr>
              <a:t>Learning Local &amp; </a:t>
            </a:r>
            <a:r>
              <a:rPr lang="en-US" sz="2000" b="1" dirty="0">
                <a:latin typeface="Verdana" pitchFamily="34" charset="0"/>
                <a:ea typeface="Batang" pitchFamily="18" charset="-127"/>
                <a:cs typeface="Verdana" pitchFamily="34" charset="0"/>
              </a:rPr>
              <a:t>Growing Global</a:t>
            </a:r>
          </a:p>
        </p:txBody>
      </p:sp>
    </p:spTree>
    <p:extLst>
      <p:ext uri="{BB962C8B-B14F-4D97-AF65-F5344CB8AC3E}">
        <p14:creationId xmlns:p14="http://schemas.microsoft.com/office/powerpoint/2010/main" xmlns="" val="3716332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9513"/>
            <a:ext cx="9144000" cy="568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4099" name="CuadroTexto 5"/>
          <p:cNvSpPr txBox="1">
            <a:spLocks noChangeArrowheads="1"/>
          </p:cNvSpPr>
          <p:nvPr/>
        </p:nvSpPr>
        <p:spPr bwMode="auto">
          <a:xfrm>
            <a:off x="536575" y="371048"/>
            <a:ext cx="8385175" cy="5262979"/>
          </a:xfrm>
          <a:prstGeom prst="rect">
            <a:avLst/>
          </a:prstGeom>
          <a:noFill/>
          <a:ln w="9525">
            <a:noFill/>
            <a:miter lim="800000"/>
            <a:headEnd/>
            <a:tailEnd/>
          </a:ln>
        </p:spPr>
        <p:txBody>
          <a:bodyPr>
            <a:spAutoFit/>
          </a:bodyPr>
          <a:lstStyle/>
          <a:p>
            <a:pPr lvl="0">
              <a:defRPr/>
            </a:pPr>
            <a:endParaRPr lang="en-US" sz="4800" dirty="0">
              <a:solidFill>
                <a:srgbClr val="009B3A"/>
              </a:solidFill>
              <a:latin typeface="HelveticaNeueLT Std UltLt"/>
              <a:cs typeface="Browallia New" pitchFamily="34" charset="-34"/>
            </a:endParaRPr>
          </a:p>
          <a:p>
            <a:pPr lvl="0">
              <a:defRPr/>
            </a:pPr>
            <a:endParaRPr lang="en-US" sz="4800" dirty="0">
              <a:solidFill>
                <a:srgbClr val="009B3A"/>
              </a:solidFill>
              <a:latin typeface="HelveticaNeueLT Std UltLt"/>
              <a:cs typeface="Browallia New" pitchFamily="34" charset="-34"/>
            </a:endParaRPr>
          </a:p>
          <a:p>
            <a:pPr lvl="0">
              <a:defRPr/>
            </a:pPr>
            <a:r>
              <a:rPr lang="en-US" sz="4800" dirty="0">
                <a:solidFill>
                  <a:srgbClr val="009B3A"/>
                </a:solidFill>
                <a:latin typeface="HelveticaNeueLT Std UltLt"/>
                <a:cs typeface="Browallia New" pitchFamily="34" charset="-34"/>
              </a:rPr>
              <a:t>THANK YOU !</a:t>
            </a:r>
            <a:endParaRPr lang="en-US" altLang="es-ES" sz="4800" dirty="0">
              <a:solidFill>
                <a:srgbClr val="009B3A"/>
              </a:solidFill>
              <a:latin typeface="HelveticaNeueLT Std UltLt"/>
              <a:cs typeface="Browallia New" pitchFamily="34" charset="-34"/>
            </a:endParaRPr>
          </a:p>
          <a:p>
            <a:pPr lvl="0">
              <a:defRPr/>
            </a:pPr>
            <a:endParaRPr lang="en-US" altLang="es-ES" sz="3600" dirty="0">
              <a:solidFill>
                <a:srgbClr val="009B3A"/>
              </a:solidFill>
              <a:latin typeface="HelveticaNeueLT Std UltLt"/>
              <a:cs typeface="Browallia New" pitchFamily="34" charset="-34"/>
            </a:endParaRPr>
          </a:p>
          <a:p>
            <a:pPr lvl="0">
              <a:defRPr/>
            </a:pPr>
            <a:endParaRPr lang="en-US" altLang="es-ES" sz="3600" dirty="0">
              <a:solidFill>
                <a:srgbClr val="009B3A"/>
              </a:solidFill>
              <a:latin typeface="HelveticaNeueLT Std UltLt"/>
              <a:cs typeface="Browallia New" pitchFamily="34" charset="-34"/>
            </a:endParaRPr>
          </a:p>
          <a:p>
            <a:pPr lvl="0">
              <a:defRPr/>
            </a:pPr>
            <a:endParaRPr lang="en-US" altLang="es-ES" sz="3600" dirty="0">
              <a:solidFill>
                <a:srgbClr val="009B3A"/>
              </a:solidFill>
              <a:latin typeface="HelveticaNeueLT Std UltLt"/>
              <a:cs typeface="Browallia New" pitchFamily="34" charset="-34"/>
            </a:endParaRPr>
          </a:p>
          <a:p>
            <a:pPr eaLnBrk="1" hangingPunct="1"/>
            <a:r>
              <a:rPr lang="es-ES" altLang="es-ES" sz="3600" dirty="0">
                <a:solidFill>
                  <a:schemeClr val="bg1"/>
                </a:solidFill>
                <a:latin typeface="HelveticaNeueLT Std UltLt"/>
                <a:cs typeface="Browallia New" pitchFamily="34" charset="-34"/>
              </a:rPr>
              <a:t>Josep M. Pique</a:t>
            </a:r>
          </a:p>
          <a:p>
            <a:pPr eaLnBrk="1" hangingPunct="1"/>
            <a:r>
              <a:rPr lang="ca-ES" altLang="es-ES" sz="2400" dirty="0">
                <a:solidFill>
                  <a:schemeClr val="bg1"/>
                </a:solidFill>
                <a:latin typeface="HelveticaNeueLT Std UltLt"/>
                <a:cs typeface="Browallia New" pitchFamily="34" charset="-34"/>
              </a:rPr>
              <a:t>jmpique@TechnovaBarcelona.org</a:t>
            </a:r>
          </a:p>
          <a:p>
            <a:pPr eaLnBrk="1" hangingPunct="1"/>
            <a:r>
              <a:rPr lang="ca-ES" altLang="es-ES" sz="2400" dirty="0">
                <a:solidFill>
                  <a:schemeClr val="bg1"/>
                </a:solidFill>
                <a:latin typeface="HelveticaNeueLT Std UltLt"/>
                <a:cs typeface="Browallia New" pitchFamily="34" charset="-34"/>
              </a:rPr>
              <a:t>@</a:t>
            </a:r>
            <a:r>
              <a:rPr lang="ca-ES" altLang="es-ES" sz="2400" dirty="0" err="1">
                <a:solidFill>
                  <a:schemeClr val="bg1"/>
                </a:solidFill>
                <a:latin typeface="HelveticaNeueLT Std UltLt"/>
                <a:cs typeface="Browallia New" pitchFamily="34" charset="-34"/>
              </a:rPr>
              <a:t>JosepMPique</a:t>
            </a:r>
            <a:endParaRPr lang="es-ES" altLang="es-ES" sz="2400" dirty="0">
              <a:solidFill>
                <a:schemeClr val="bg1"/>
              </a:solidFill>
              <a:latin typeface="HelveticaNeueLT Std UltLt"/>
              <a:cs typeface="Browallia New" pitchFamily="34" charset="-34"/>
            </a:endParaRPr>
          </a:p>
        </p:txBody>
      </p:sp>
      <p:pic>
        <p:nvPicPr>
          <p:cNvPr id="4100" name="Imagen 8"/>
          <p:cNvPicPr>
            <a:picLocks noChangeAspect="1"/>
          </p:cNvPicPr>
          <p:nvPr/>
        </p:nvPicPr>
        <p:blipFill>
          <a:blip r:embed="rId3" cstate="print"/>
          <a:srcRect/>
          <a:stretch>
            <a:fillRect/>
          </a:stretch>
        </p:blipFill>
        <p:spPr bwMode="auto">
          <a:xfrm>
            <a:off x="7038975" y="5922963"/>
            <a:ext cx="1814513" cy="709612"/>
          </a:xfrm>
          <a:prstGeom prst="rect">
            <a:avLst/>
          </a:prstGeom>
          <a:noFill/>
          <a:ln w="9525">
            <a:noFill/>
            <a:miter lim="800000"/>
            <a:headEnd/>
            <a:tailEnd/>
          </a:ln>
        </p:spPr>
      </p:pic>
      <p:pic>
        <p:nvPicPr>
          <p:cNvPr id="6" name="Picture 2" descr="IASP"/>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9515" y="5954632"/>
            <a:ext cx="4176464" cy="6779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182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9220" name="Rectángulo 5"/>
          <p:cNvSpPr>
            <a:spLocks noChangeArrowheads="1"/>
          </p:cNvSpPr>
          <p:nvPr/>
        </p:nvSpPr>
        <p:spPr bwMode="auto">
          <a:xfrm>
            <a:off x="347663" y="284163"/>
            <a:ext cx="7092967"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1.2.- ADDING TECHNOLOGY VALUE</a:t>
            </a:r>
          </a:p>
        </p:txBody>
      </p:sp>
      <p:sp>
        <p:nvSpPr>
          <p:cNvPr id="40" name="Line 3"/>
          <p:cNvSpPr>
            <a:spLocks noChangeShapeType="1"/>
          </p:cNvSpPr>
          <p:nvPr/>
        </p:nvSpPr>
        <p:spPr bwMode="auto">
          <a:xfrm>
            <a:off x="1752600" y="1925204"/>
            <a:ext cx="0" cy="3492500"/>
          </a:xfrm>
          <a:prstGeom prst="line">
            <a:avLst/>
          </a:prstGeom>
          <a:noFill/>
          <a:ln w="57150">
            <a:solidFill>
              <a:schemeClr val="tx1"/>
            </a:solidFill>
            <a:round/>
            <a:headEnd type="triangle" w="med" len="med"/>
            <a:tailEnd/>
          </a:ln>
          <a:effectLst/>
        </p:spPr>
        <p:txBody>
          <a:bodyPr wrap="none" anchor="ctr"/>
          <a:lstStyle/>
          <a:p>
            <a:endParaRPr lang="es-ES"/>
          </a:p>
        </p:txBody>
      </p:sp>
      <p:sp>
        <p:nvSpPr>
          <p:cNvPr id="41" name="Line 4"/>
          <p:cNvSpPr>
            <a:spLocks noChangeShapeType="1"/>
          </p:cNvSpPr>
          <p:nvPr/>
        </p:nvSpPr>
        <p:spPr bwMode="auto">
          <a:xfrm>
            <a:off x="1744663" y="5409767"/>
            <a:ext cx="6643687" cy="0"/>
          </a:xfrm>
          <a:prstGeom prst="line">
            <a:avLst/>
          </a:prstGeom>
          <a:noFill/>
          <a:ln w="57150">
            <a:solidFill>
              <a:schemeClr val="tx1"/>
            </a:solidFill>
            <a:round/>
            <a:headEnd/>
            <a:tailEnd type="triangle" w="med" len="med"/>
          </a:ln>
          <a:effectLst/>
        </p:spPr>
        <p:txBody>
          <a:bodyPr wrap="none" anchor="ctr"/>
          <a:lstStyle/>
          <a:p>
            <a:endParaRPr lang="es-ES"/>
          </a:p>
        </p:txBody>
      </p:sp>
      <p:sp>
        <p:nvSpPr>
          <p:cNvPr id="43" name="Rectangle 5"/>
          <p:cNvSpPr>
            <a:spLocks noChangeArrowheads="1"/>
          </p:cNvSpPr>
          <p:nvPr/>
        </p:nvSpPr>
        <p:spPr bwMode="auto">
          <a:xfrm>
            <a:off x="785813" y="3398404"/>
            <a:ext cx="993775" cy="454025"/>
          </a:xfrm>
          <a:prstGeom prst="rect">
            <a:avLst/>
          </a:prstGeom>
          <a:noFill/>
          <a:ln w="12700">
            <a:noFill/>
            <a:miter lim="800000"/>
            <a:headEnd/>
            <a:tailEnd/>
          </a:ln>
          <a:effectLst/>
        </p:spPr>
        <p:txBody>
          <a:bodyPr wrap="none" lIns="90487" tIns="44450" rIns="90487" bIns="44450">
            <a:spAutoFit/>
          </a:bodyPr>
          <a:lstStyle/>
          <a:p>
            <a:pPr eaLnBrk="0" hangingPunct="0"/>
            <a:r>
              <a:rPr lang="en-US" sz="2400">
                <a:solidFill>
                  <a:srgbClr val="0000CC"/>
                </a:solidFill>
              </a:rPr>
              <a:t>Value</a:t>
            </a:r>
          </a:p>
        </p:txBody>
      </p:sp>
      <p:sp>
        <p:nvSpPr>
          <p:cNvPr id="44" name="Rectangle 6"/>
          <p:cNvSpPr>
            <a:spLocks noChangeArrowheads="1"/>
          </p:cNvSpPr>
          <p:nvPr/>
        </p:nvSpPr>
        <p:spPr bwMode="auto">
          <a:xfrm>
            <a:off x="3300413" y="5455804"/>
            <a:ext cx="892175" cy="454025"/>
          </a:xfrm>
          <a:prstGeom prst="rect">
            <a:avLst/>
          </a:prstGeom>
          <a:noFill/>
          <a:ln w="12700">
            <a:noFill/>
            <a:miter lim="800000"/>
            <a:headEnd/>
            <a:tailEnd/>
          </a:ln>
          <a:effectLst/>
        </p:spPr>
        <p:txBody>
          <a:bodyPr wrap="none" lIns="90487" tIns="44450" rIns="90487" bIns="44450">
            <a:spAutoFit/>
          </a:bodyPr>
          <a:lstStyle/>
          <a:p>
            <a:pPr eaLnBrk="0" hangingPunct="0"/>
            <a:r>
              <a:rPr lang="en-US" sz="2400">
                <a:solidFill>
                  <a:srgbClr val="0000CC"/>
                </a:solidFill>
              </a:rPr>
              <a:t>Time</a:t>
            </a:r>
          </a:p>
        </p:txBody>
      </p:sp>
      <p:grpSp>
        <p:nvGrpSpPr>
          <p:cNvPr id="45" name="Group 7"/>
          <p:cNvGrpSpPr>
            <a:grpSpLocks/>
          </p:cNvGrpSpPr>
          <p:nvPr/>
        </p:nvGrpSpPr>
        <p:grpSpPr bwMode="auto">
          <a:xfrm>
            <a:off x="1752600" y="2528454"/>
            <a:ext cx="6465888" cy="2863850"/>
            <a:chOff x="1104" y="1584"/>
            <a:chExt cx="4073" cy="1804"/>
          </a:xfrm>
        </p:grpSpPr>
        <p:sp>
          <p:nvSpPr>
            <p:cNvPr id="46" name="Rectangle 8"/>
            <p:cNvSpPr>
              <a:spLocks noChangeArrowheads="1"/>
            </p:cNvSpPr>
            <p:nvPr/>
          </p:nvSpPr>
          <p:spPr bwMode="auto">
            <a:xfrm>
              <a:off x="1191" y="3140"/>
              <a:ext cx="710" cy="248"/>
            </a:xfrm>
            <a:prstGeom prst="rect">
              <a:avLst/>
            </a:prstGeom>
            <a:noFill/>
            <a:ln w="12700">
              <a:noFill/>
              <a:miter lim="800000"/>
              <a:headEnd/>
              <a:tailEnd/>
            </a:ln>
            <a:effectLst/>
          </p:spPr>
          <p:txBody>
            <a:bodyPr wrap="none" lIns="90487" tIns="44450" rIns="90487" bIns="44450">
              <a:spAutoFit/>
            </a:bodyPr>
            <a:lstStyle/>
            <a:p>
              <a:pPr eaLnBrk="0" hangingPunct="0"/>
              <a:r>
                <a:rPr lang="en-US" sz="2000" b="0"/>
                <a:t>Concept</a:t>
              </a:r>
            </a:p>
          </p:txBody>
        </p:sp>
        <p:sp>
          <p:nvSpPr>
            <p:cNvPr id="47" name="Rectangle 9"/>
            <p:cNvSpPr>
              <a:spLocks noChangeArrowheads="1"/>
            </p:cNvSpPr>
            <p:nvPr/>
          </p:nvSpPr>
          <p:spPr bwMode="auto">
            <a:xfrm>
              <a:off x="1595" y="2920"/>
              <a:ext cx="1741" cy="248"/>
            </a:xfrm>
            <a:prstGeom prst="rect">
              <a:avLst/>
            </a:prstGeom>
            <a:noFill/>
            <a:ln w="12700">
              <a:noFill/>
              <a:miter lim="800000"/>
              <a:headEnd/>
              <a:tailEnd/>
            </a:ln>
            <a:effectLst/>
          </p:spPr>
          <p:txBody>
            <a:bodyPr wrap="none" lIns="90487" tIns="44450" rIns="90487" bIns="44450">
              <a:spAutoFit/>
            </a:bodyPr>
            <a:lstStyle/>
            <a:p>
              <a:pPr eaLnBrk="0" hangingPunct="0"/>
              <a:r>
                <a:rPr lang="en-US" sz="2000" b="0"/>
                <a:t>Feasibility or Prototype</a:t>
              </a:r>
            </a:p>
          </p:txBody>
        </p:sp>
        <p:sp>
          <p:nvSpPr>
            <p:cNvPr id="48" name="Rectangle 10"/>
            <p:cNvSpPr>
              <a:spLocks noChangeArrowheads="1"/>
            </p:cNvSpPr>
            <p:nvPr/>
          </p:nvSpPr>
          <p:spPr bwMode="auto">
            <a:xfrm>
              <a:off x="1959" y="2632"/>
              <a:ext cx="1404" cy="248"/>
            </a:xfrm>
            <a:prstGeom prst="rect">
              <a:avLst/>
            </a:prstGeom>
            <a:noFill/>
            <a:ln w="12700">
              <a:noFill/>
              <a:miter lim="800000"/>
              <a:headEnd/>
              <a:tailEnd/>
            </a:ln>
            <a:effectLst/>
          </p:spPr>
          <p:txBody>
            <a:bodyPr wrap="none" lIns="90487" tIns="44450" rIns="90487" bIns="44450">
              <a:spAutoFit/>
            </a:bodyPr>
            <a:lstStyle/>
            <a:p>
              <a:pPr eaLnBrk="0" hangingPunct="0"/>
              <a:r>
                <a:rPr lang="en-US" sz="2000" b="0" dirty="0"/>
                <a:t>Patent Application</a:t>
              </a:r>
            </a:p>
          </p:txBody>
        </p:sp>
        <p:sp>
          <p:nvSpPr>
            <p:cNvPr id="49" name="Rectangle 11"/>
            <p:cNvSpPr>
              <a:spLocks noChangeArrowheads="1"/>
            </p:cNvSpPr>
            <p:nvPr/>
          </p:nvSpPr>
          <p:spPr bwMode="auto">
            <a:xfrm>
              <a:off x="2449" y="2392"/>
              <a:ext cx="1429" cy="248"/>
            </a:xfrm>
            <a:prstGeom prst="rect">
              <a:avLst/>
            </a:prstGeom>
            <a:noFill/>
            <a:ln w="12700">
              <a:noFill/>
              <a:miter lim="800000"/>
              <a:headEnd/>
              <a:tailEnd/>
            </a:ln>
            <a:effectLst/>
          </p:spPr>
          <p:txBody>
            <a:bodyPr wrap="none" lIns="90487" tIns="44450" rIns="90487" bIns="44450">
              <a:spAutoFit/>
            </a:bodyPr>
            <a:lstStyle/>
            <a:p>
              <a:pPr eaLnBrk="0" hangingPunct="0"/>
              <a:r>
                <a:rPr lang="en-US" sz="2000" b="0" dirty="0"/>
                <a:t>Working Prototype</a:t>
              </a:r>
            </a:p>
          </p:txBody>
        </p:sp>
        <p:sp>
          <p:nvSpPr>
            <p:cNvPr id="50" name="Rectangle 12"/>
            <p:cNvSpPr>
              <a:spLocks noChangeArrowheads="1"/>
            </p:cNvSpPr>
            <p:nvPr/>
          </p:nvSpPr>
          <p:spPr bwMode="auto">
            <a:xfrm>
              <a:off x="2823" y="2104"/>
              <a:ext cx="1855" cy="248"/>
            </a:xfrm>
            <a:prstGeom prst="rect">
              <a:avLst/>
            </a:prstGeom>
            <a:noFill/>
            <a:ln w="12700">
              <a:noFill/>
              <a:miter lim="800000"/>
              <a:headEnd/>
              <a:tailEnd/>
            </a:ln>
            <a:effectLst/>
          </p:spPr>
          <p:txBody>
            <a:bodyPr wrap="none" lIns="90487" tIns="44450" rIns="90487" bIns="44450">
              <a:spAutoFit/>
            </a:bodyPr>
            <a:lstStyle/>
            <a:p>
              <a:pPr eaLnBrk="0" hangingPunct="0"/>
              <a:r>
                <a:rPr lang="en-US" sz="2000" b="0"/>
                <a:t>Manufacturing Prototype</a:t>
              </a:r>
            </a:p>
          </p:txBody>
        </p:sp>
        <p:sp>
          <p:nvSpPr>
            <p:cNvPr id="51" name="Rectangle 13"/>
            <p:cNvSpPr>
              <a:spLocks noChangeArrowheads="1"/>
            </p:cNvSpPr>
            <p:nvPr/>
          </p:nvSpPr>
          <p:spPr bwMode="auto">
            <a:xfrm>
              <a:off x="3360" y="1872"/>
              <a:ext cx="1644" cy="248"/>
            </a:xfrm>
            <a:prstGeom prst="rect">
              <a:avLst/>
            </a:prstGeom>
            <a:noFill/>
            <a:ln w="12700">
              <a:noFill/>
              <a:miter lim="800000"/>
              <a:headEnd/>
              <a:tailEnd/>
            </a:ln>
            <a:effectLst/>
          </p:spPr>
          <p:txBody>
            <a:bodyPr wrap="none" lIns="90487" tIns="44450" rIns="90487" bIns="44450">
              <a:spAutoFit/>
            </a:bodyPr>
            <a:lstStyle/>
            <a:p>
              <a:pPr eaLnBrk="0" hangingPunct="0"/>
              <a:r>
                <a:rPr lang="en-US" sz="2000" b="0"/>
                <a:t>Regulatory Approvals</a:t>
              </a:r>
            </a:p>
          </p:txBody>
        </p:sp>
        <p:sp>
          <p:nvSpPr>
            <p:cNvPr id="52" name="Rectangle 14"/>
            <p:cNvSpPr>
              <a:spLocks noChangeArrowheads="1"/>
            </p:cNvSpPr>
            <p:nvPr/>
          </p:nvSpPr>
          <p:spPr bwMode="auto">
            <a:xfrm>
              <a:off x="3696" y="1584"/>
              <a:ext cx="1481" cy="248"/>
            </a:xfrm>
            <a:prstGeom prst="rect">
              <a:avLst/>
            </a:prstGeom>
            <a:noFill/>
            <a:ln w="12700">
              <a:noFill/>
              <a:miter lim="800000"/>
              <a:headEnd/>
              <a:tailEnd/>
            </a:ln>
            <a:effectLst/>
          </p:spPr>
          <p:txBody>
            <a:bodyPr wrap="none" lIns="90487" tIns="44450" rIns="90487" bIns="44450">
              <a:spAutoFit/>
            </a:bodyPr>
            <a:lstStyle/>
            <a:p>
              <a:pPr eaLnBrk="0" hangingPunct="0"/>
              <a:r>
                <a:rPr lang="en-US" sz="2000" b="0"/>
                <a:t>Market Introduction</a:t>
              </a:r>
            </a:p>
          </p:txBody>
        </p:sp>
        <p:grpSp>
          <p:nvGrpSpPr>
            <p:cNvPr id="53" name="Group 15"/>
            <p:cNvGrpSpPr>
              <a:grpSpLocks/>
            </p:cNvGrpSpPr>
            <p:nvPr/>
          </p:nvGrpSpPr>
          <p:grpSpPr bwMode="auto">
            <a:xfrm>
              <a:off x="1104" y="1584"/>
              <a:ext cx="3168" cy="1584"/>
              <a:chOff x="1104" y="1584"/>
              <a:chExt cx="3168" cy="1584"/>
            </a:xfrm>
          </p:grpSpPr>
          <p:sp>
            <p:nvSpPr>
              <p:cNvPr id="54" name="Line 16"/>
              <p:cNvSpPr>
                <a:spLocks noChangeShapeType="1"/>
              </p:cNvSpPr>
              <p:nvPr/>
            </p:nvSpPr>
            <p:spPr bwMode="auto">
              <a:xfrm>
                <a:off x="1104" y="3168"/>
                <a:ext cx="480" cy="0"/>
              </a:xfrm>
              <a:prstGeom prst="line">
                <a:avLst/>
              </a:prstGeom>
              <a:noFill/>
              <a:ln w="57150">
                <a:solidFill>
                  <a:srgbClr val="008040"/>
                </a:solidFill>
                <a:round/>
                <a:headEnd/>
                <a:tailEnd/>
              </a:ln>
              <a:effectLst/>
            </p:spPr>
            <p:txBody>
              <a:bodyPr wrap="none" anchor="ctr"/>
              <a:lstStyle/>
              <a:p>
                <a:endParaRPr lang="es-ES"/>
              </a:p>
            </p:txBody>
          </p:sp>
          <p:sp>
            <p:nvSpPr>
              <p:cNvPr id="55" name="Line 17"/>
              <p:cNvSpPr>
                <a:spLocks noChangeShapeType="1"/>
              </p:cNvSpPr>
              <p:nvPr/>
            </p:nvSpPr>
            <p:spPr bwMode="auto">
              <a:xfrm>
                <a:off x="1584" y="2928"/>
                <a:ext cx="0" cy="240"/>
              </a:xfrm>
              <a:prstGeom prst="line">
                <a:avLst/>
              </a:prstGeom>
              <a:noFill/>
              <a:ln w="57150">
                <a:solidFill>
                  <a:srgbClr val="008040"/>
                </a:solidFill>
                <a:round/>
                <a:headEnd/>
                <a:tailEnd/>
              </a:ln>
              <a:effectLst/>
            </p:spPr>
            <p:txBody>
              <a:bodyPr wrap="none" anchor="ctr"/>
              <a:lstStyle/>
              <a:p>
                <a:endParaRPr lang="es-ES"/>
              </a:p>
            </p:txBody>
          </p:sp>
          <p:sp>
            <p:nvSpPr>
              <p:cNvPr id="56" name="Line 18"/>
              <p:cNvSpPr>
                <a:spLocks noChangeShapeType="1"/>
              </p:cNvSpPr>
              <p:nvPr/>
            </p:nvSpPr>
            <p:spPr bwMode="auto">
              <a:xfrm>
                <a:off x="1584" y="2928"/>
                <a:ext cx="384" cy="0"/>
              </a:xfrm>
              <a:prstGeom prst="line">
                <a:avLst/>
              </a:prstGeom>
              <a:noFill/>
              <a:ln w="57150">
                <a:solidFill>
                  <a:srgbClr val="008040"/>
                </a:solidFill>
                <a:round/>
                <a:headEnd/>
                <a:tailEnd/>
              </a:ln>
              <a:effectLst/>
            </p:spPr>
            <p:txBody>
              <a:bodyPr wrap="none" anchor="ctr"/>
              <a:lstStyle/>
              <a:p>
                <a:endParaRPr lang="es-ES"/>
              </a:p>
            </p:txBody>
          </p:sp>
          <p:sp>
            <p:nvSpPr>
              <p:cNvPr id="57" name="Line 19"/>
              <p:cNvSpPr>
                <a:spLocks noChangeShapeType="1"/>
              </p:cNvSpPr>
              <p:nvPr/>
            </p:nvSpPr>
            <p:spPr bwMode="auto">
              <a:xfrm>
                <a:off x="1968" y="2640"/>
                <a:ext cx="0" cy="288"/>
              </a:xfrm>
              <a:prstGeom prst="line">
                <a:avLst/>
              </a:prstGeom>
              <a:noFill/>
              <a:ln w="57150">
                <a:solidFill>
                  <a:srgbClr val="008040"/>
                </a:solidFill>
                <a:round/>
                <a:headEnd/>
                <a:tailEnd/>
              </a:ln>
              <a:effectLst/>
            </p:spPr>
            <p:txBody>
              <a:bodyPr wrap="none" anchor="ctr"/>
              <a:lstStyle/>
              <a:p>
                <a:endParaRPr lang="es-ES"/>
              </a:p>
            </p:txBody>
          </p:sp>
          <p:sp>
            <p:nvSpPr>
              <p:cNvPr id="58" name="Line 20"/>
              <p:cNvSpPr>
                <a:spLocks noChangeShapeType="1"/>
              </p:cNvSpPr>
              <p:nvPr/>
            </p:nvSpPr>
            <p:spPr bwMode="auto">
              <a:xfrm>
                <a:off x="1968" y="2640"/>
                <a:ext cx="480" cy="0"/>
              </a:xfrm>
              <a:prstGeom prst="line">
                <a:avLst/>
              </a:prstGeom>
              <a:noFill/>
              <a:ln w="57150">
                <a:solidFill>
                  <a:srgbClr val="008040"/>
                </a:solidFill>
                <a:round/>
                <a:headEnd/>
                <a:tailEnd/>
              </a:ln>
              <a:effectLst/>
            </p:spPr>
            <p:txBody>
              <a:bodyPr wrap="none" anchor="ctr"/>
              <a:lstStyle/>
              <a:p>
                <a:endParaRPr lang="es-ES"/>
              </a:p>
            </p:txBody>
          </p:sp>
          <p:sp>
            <p:nvSpPr>
              <p:cNvPr id="59" name="Line 21"/>
              <p:cNvSpPr>
                <a:spLocks noChangeShapeType="1"/>
              </p:cNvSpPr>
              <p:nvPr/>
            </p:nvSpPr>
            <p:spPr bwMode="auto">
              <a:xfrm>
                <a:off x="2448" y="2400"/>
                <a:ext cx="0" cy="240"/>
              </a:xfrm>
              <a:prstGeom prst="line">
                <a:avLst/>
              </a:prstGeom>
              <a:noFill/>
              <a:ln w="57150">
                <a:solidFill>
                  <a:srgbClr val="008040"/>
                </a:solidFill>
                <a:round/>
                <a:headEnd/>
                <a:tailEnd/>
              </a:ln>
              <a:effectLst/>
            </p:spPr>
            <p:txBody>
              <a:bodyPr wrap="none" anchor="ctr"/>
              <a:lstStyle/>
              <a:p>
                <a:endParaRPr lang="es-ES"/>
              </a:p>
            </p:txBody>
          </p:sp>
          <p:sp>
            <p:nvSpPr>
              <p:cNvPr id="60" name="Line 22"/>
              <p:cNvSpPr>
                <a:spLocks noChangeShapeType="1"/>
              </p:cNvSpPr>
              <p:nvPr/>
            </p:nvSpPr>
            <p:spPr bwMode="auto">
              <a:xfrm>
                <a:off x="2448" y="2400"/>
                <a:ext cx="384" cy="0"/>
              </a:xfrm>
              <a:prstGeom prst="line">
                <a:avLst/>
              </a:prstGeom>
              <a:noFill/>
              <a:ln w="57150">
                <a:solidFill>
                  <a:srgbClr val="008040"/>
                </a:solidFill>
                <a:round/>
                <a:headEnd/>
                <a:tailEnd/>
              </a:ln>
              <a:effectLst/>
            </p:spPr>
            <p:txBody>
              <a:bodyPr wrap="none" anchor="ctr"/>
              <a:lstStyle/>
              <a:p>
                <a:endParaRPr lang="es-ES"/>
              </a:p>
            </p:txBody>
          </p:sp>
          <p:sp>
            <p:nvSpPr>
              <p:cNvPr id="61" name="Line 23"/>
              <p:cNvSpPr>
                <a:spLocks noChangeShapeType="1"/>
              </p:cNvSpPr>
              <p:nvPr/>
            </p:nvSpPr>
            <p:spPr bwMode="auto">
              <a:xfrm>
                <a:off x="2832" y="2112"/>
                <a:ext cx="0" cy="288"/>
              </a:xfrm>
              <a:prstGeom prst="line">
                <a:avLst/>
              </a:prstGeom>
              <a:noFill/>
              <a:ln w="57150">
                <a:solidFill>
                  <a:srgbClr val="008040"/>
                </a:solidFill>
                <a:round/>
                <a:headEnd/>
                <a:tailEnd/>
              </a:ln>
              <a:effectLst/>
            </p:spPr>
            <p:txBody>
              <a:bodyPr wrap="none" anchor="ctr"/>
              <a:lstStyle/>
              <a:p>
                <a:endParaRPr lang="es-ES"/>
              </a:p>
            </p:txBody>
          </p:sp>
          <p:sp>
            <p:nvSpPr>
              <p:cNvPr id="62" name="Line 24"/>
              <p:cNvSpPr>
                <a:spLocks noChangeShapeType="1"/>
              </p:cNvSpPr>
              <p:nvPr/>
            </p:nvSpPr>
            <p:spPr bwMode="auto">
              <a:xfrm>
                <a:off x="2832" y="2112"/>
                <a:ext cx="480" cy="0"/>
              </a:xfrm>
              <a:prstGeom prst="line">
                <a:avLst/>
              </a:prstGeom>
              <a:noFill/>
              <a:ln w="57150">
                <a:solidFill>
                  <a:srgbClr val="008040"/>
                </a:solidFill>
                <a:round/>
                <a:headEnd/>
                <a:tailEnd/>
              </a:ln>
              <a:effectLst/>
            </p:spPr>
            <p:txBody>
              <a:bodyPr wrap="none" anchor="ctr"/>
              <a:lstStyle/>
              <a:p>
                <a:endParaRPr lang="es-ES"/>
              </a:p>
            </p:txBody>
          </p:sp>
          <p:sp>
            <p:nvSpPr>
              <p:cNvPr id="63" name="Line 25"/>
              <p:cNvSpPr>
                <a:spLocks noChangeShapeType="1"/>
              </p:cNvSpPr>
              <p:nvPr/>
            </p:nvSpPr>
            <p:spPr bwMode="auto">
              <a:xfrm>
                <a:off x="3312" y="1872"/>
                <a:ext cx="0" cy="240"/>
              </a:xfrm>
              <a:prstGeom prst="line">
                <a:avLst/>
              </a:prstGeom>
              <a:noFill/>
              <a:ln w="57150">
                <a:solidFill>
                  <a:srgbClr val="008040"/>
                </a:solidFill>
                <a:round/>
                <a:headEnd/>
                <a:tailEnd/>
              </a:ln>
              <a:effectLst/>
            </p:spPr>
            <p:txBody>
              <a:bodyPr wrap="none" anchor="ctr"/>
              <a:lstStyle/>
              <a:p>
                <a:endParaRPr lang="es-ES"/>
              </a:p>
            </p:txBody>
          </p:sp>
          <p:sp>
            <p:nvSpPr>
              <p:cNvPr id="64" name="Line 26"/>
              <p:cNvSpPr>
                <a:spLocks noChangeShapeType="1"/>
              </p:cNvSpPr>
              <p:nvPr/>
            </p:nvSpPr>
            <p:spPr bwMode="auto">
              <a:xfrm>
                <a:off x="3312" y="1872"/>
                <a:ext cx="384" cy="0"/>
              </a:xfrm>
              <a:prstGeom prst="line">
                <a:avLst/>
              </a:prstGeom>
              <a:noFill/>
              <a:ln w="57150">
                <a:solidFill>
                  <a:srgbClr val="008040"/>
                </a:solidFill>
                <a:round/>
                <a:headEnd/>
                <a:tailEnd/>
              </a:ln>
              <a:effectLst/>
            </p:spPr>
            <p:txBody>
              <a:bodyPr wrap="none" anchor="ctr"/>
              <a:lstStyle/>
              <a:p>
                <a:endParaRPr lang="es-ES"/>
              </a:p>
            </p:txBody>
          </p:sp>
          <p:sp>
            <p:nvSpPr>
              <p:cNvPr id="65" name="Line 27"/>
              <p:cNvSpPr>
                <a:spLocks noChangeShapeType="1"/>
              </p:cNvSpPr>
              <p:nvPr/>
            </p:nvSpPr>
            <p:spPr bwMode="auto">
              <a:xfrm>
                <a:off x="3696" y="1584"/>
                <a:ext cx="0" cy="288"/>
              </a:xfrm>
              <a:prstGeom prst="line">
                <a:avLst/>
              </a:prstGeom>
              <a:noFill/>
              <a:ln w="57150">
                <a:solidFill>
                  <a:srgbClr val="008040"/>
                </a:solidFill>
                <a:round/>
                <a:headEnd/>
                <a:tailEnd/>
              </a:ln>
              <a:effectLst/>
            </p:spPr>
            <p:txBody>
              <a:bodyPr wrap="none" anchor="ctr"/>
              <a:lstStyle/>
              <a:p>
                <a:endParaRPr lang="es-ES"/>
              </a:p>
            </p:txBody>
          </p:sp>
          <p:sp>
            <p:nvSpPr>
              <p:cNvPr id="66" name="Line 28"/>
              <p:cNvSpPr>
                <a:spLocks noChangeShapeType="1"/>
              </p:cNvSpPr>
              <p:nvPr/>
            </p:nvSpPr>
            <p:spPr bwMode="auto">
              <a:xfrm>
                <a:off x="3696" y="1584"/>
                <a:ext cx="576" cy="0"/>
              </a:xfrm>
              <a:prstGeom prst="line">
                <a:avLst/>
              </a:prstGeom>
              <a:noFill/>
              <a:ln w="57150">
                <a:solidFill>
                  <a:srgbClr val="008040"/>
                </a:solidFill>
                <a:round/>
                <a:headEnd/>
                <a:tailEnd/>
              </a:ln>
              <a:effectLst/>
            </p:spPr>
            <p:txBody>
              <a:bodyPr wrap="none" anchor="ctr"/>
              <a:lstStyle/>
              <a:p>
                <a:endParaRPr lang="es-ES"/>
              </a:p>
            </p:txBody>
          </p:sp>
        </p:grpSp>
      </p:grpSp>
      <p:sp>
        <p:nvSpPr>
          <p:cNvPr id="31" name="Text Box 3"/>
          <p:cNvSpPr txBox="1">
            <a:spLocks noChangeArrowheads="1"/>
          </p:cNvSpPr>
          <p:nvPr/>
        </p:nvSpPr>
        <p:spPr bwMode="auto">
          <a:xfrm>
            <a:off x="4765964" y="6518563"/>
            <a:ext cx="3616036" cy="246221"/>
          </a:xfrm>
          <a:prstGeom prst="rect">
            <a:avLst/>
          </a:prstGeom>
          <a:noFill/>
          <a:ln w="9525" algn="ctr">
            <a:noFill/>
            <a:miter lim="800000"/>
            <a:headEnd/>
            <a:tailEnd/>
          </a:ln>
        </p:spPr>
        <p:txBody>
          <a:bodyPr wrap="square">
            <a:spAutoFit/>
          </a:bodyPr>
          <a:lstStyle/>
          <a:p>
            <a:pPr>
              <a:spcBef>
                <a:spcPct val="50000"/>
              </a:spcBef>
            </a:pPr>
            <a:r>
              <a:rPr lang="es-ES" sz="1000" dirty="0" err="1">
                <a:latin typeface="Arial Unicode MS" pitchFamily="34" charset="-128"/>
              </a:rPr>
              <a:t>Source</a:t>
            </a:r>
            <a:r>
              <a:rPr lang="es-ES" sz="1000" dirty="0">
                <a:latin typeface="Arial Unicode MS" pitchFamily="34" charset="-128"/>
              </a:rPr>
              <a:t>: Jerry Engel, Josep Pique &amp; Itxaso del Palacio, 2010.</a:t>
            </a:r>
          </a:p>
        </p:txBody>
      </p:sp>
      <p:sp>
        <p:nvSpPr>
          <p:cNvPr id="2" name="Elipse 1">
            <a:extLst>
              <a:ext uri="{FF2B5EF4-FFF2-40B4-BE49-F238E27FC236}">
                <a16:creationId xmlns:a16="http://schemas.microsoft.com/office/drawing/2014/main" xmlns="" id="{8E383EC3-44A1-4F01-8E2F-4A0C4D8E6BE3}"/>
              </a:ext>
            </a:extLst>
          </p:cNvPr>
          <p:cNvSpPr/>
          <p:nvPr/>
        </p:nvSpPr>
        <p:spPr>
          <a:xfrm>
            <a:off x="3860801" y="3692526"/>
            <a:ext cx="2172251" cy="607578"/>
          </a:xfrm>
          <a:prstGeom prst="ellipse">
            <a:avLst/>
          </a:prstGeom>
          <a:noFill/>
          <a:ln w="762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323738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3000"/>
                                        <p:tgtEl>
                                          <p:spTgt spid="45"/>
                                        </p:tgtEl>
                                      </p:cBhvr>
                                    </p:animEffect>
                                  </p:child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499"/>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9220" name="Rectángulo 5"/>
          <p:cNvSpPr>
            <a:spLocks noChangeArrowheads="1"/>
          </p:cNvSpPr>
          <p:nvPr/>
        </p:nvSpPr>
        <p:spPr bwMode="auto">
          <a:xfrm>
            <a:off x="347663" y="284163"/>
            <a:ext cx="5938229"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1.3.- ADDING MARKET VALUE</a:t>
            </a:r>
          </a:p>
        </p:txBody>
      </p:sp>
      <p:sp>
        <p:nvSpPr>
          <p:cNvPr id="31" name="Line 3"/>
          <p:cNvSpPr>
            <a:spLocks noChangeShapeType="1"/>
          </p:cNvSpPr>
          <p:nvPr/>
        </p:nvSpPr>
        <p:spPr bwMode="auto">
          <a:xfrm>
            <a:off x="1738744" y="1959842"/>
            <a:ext cx="0" cy="3492500"/>
          </a:xfrm>
          <a:prstGeom prst="line">
            <a:avLst/>
          </a:prstGeom>
          <a:noFill/>
          <a:ln w="57150">
            <a:solidFill>
              <a:schemeClr val="tx1"/>
            </a:solidFill>
            <a:round/>
            <a:headEnd type="triangle" w="med" len="med"/>
            <a:tailEnd/>
          </a:ln>
          <a:effectLst/>
        </p:spPr>
        <p:txBody>
          <a:bodyPr wrap="none" anchor="ctr"/>
          <a:lstStyle/>
          <a:p>
            <a:endParaRPr lang="es-ES"/>
          </a:p>
        </p:txBody>
      </p:sp>
      <p:sp>
        <p:nvSpPr>
          <p:cNvPr id="32" name="Line 4"/>
          <p:cNvSpPr>
            <a:spLocks noChangeShapeType="1"/>
          </p:cNvSpPr>
          <p:nvPr/>
        </p:nvSpPr>
        <p:spPr bwMode="auto">
          <a:xfrm>
            <a:off x="1730807" y="5444405"/>
            <a:ext cx="6038850" cy="0"/>
          </a:xfrm>
          <a:prstGeom prst="line">
            <a:avLst/>
          </a:prstGeom>
          <a:noFill/>
          <a:ln w="57150">
            <a:solidFill>
              <a:schemeClr val="tx1"/>
            </a:solidFill>
            <a:round/>
            <a:headEnd/>
            <a:tailEnd type="triangle" w="med" len="med"/>
          </a:ln>
          <a:effectLst/>
        </p:spPr>
        <p:txBody>
          <a:bodyPr wrap="none" anchor="ctr"/>
          <a:lstStyle/>
          <a:p>
            <a:endParaRPr lang="es-ES"/>
          </a:p>
        </p:txBody>
      </p:sp>
      <p:sp>
        <p:nvSpPr>
          <p:cNvPr id="33" name="Rectangle 5"/>
          <p:cNvSpPr>
            <a:spLocks noChangeArrowheads="1"/>
          </p:cNvSpPr>
          <p:nvPr/>
        </p:nvSpPr>
        <p:spPr bwMode="auto">
          <a:xfrm>
            <a:off x="886257" y="3585442"/>
            <a:ext cx="858837" cy="393700"/>
          </a:xfrm>
          <a:prstGeom prst="rect">
            <a:avLst/>
          </a:prstGeom>
          <a:noFill/>
          <a:ln w="12700">
            <a:noFill/>
            <a:miter lim="800000"/>
            <a:headEnd/>
            <a:tailEnd/>
          </a:ln>
          <a:effectLst/>
        </p:spPr>
        <p:txBody>
          <a:bodyPr wrap="none" lIns="90487" tIns="44450" rIns="90487" bIns="44450">
            <a:spAutoFit/>
          </a:bodyPr>
          <a:lstStyle/>
          <a:p>
            <a:pPr eaLnBrk="0" hangingPunct="0"/>
            <a:r>
              <a:rPr lang="en-US" sz="2000">
                <a:solidFill>
                  <a:srgbClr val="0000CC"/>
                </a:solidFill>
              </a:rPr>
              <a:t>Value</a:t>
            </a:r>
          </a:p>
        </p:txBody>
      </p:sp>
      <p:sp>
        <p:nvSpPr>
          <p:cNvPr id="34" name="Rectangle 6"/>
          <p:cNvSpPr>
            <a:spLocks noChangeArrowheads="1"/>
          </p:cNvSpPr>
          <p:nvPr/>
        </p:nvSpPr>
        <p:spPr bwMode="auto">
          <a:xfrm>
            <a:off x="3400857" y="5490442"/>
            <a:ext cx="773112" cy="393700"/>
          </a:xfrm>
          <a:prstGeom prst="rect">
            <a:avLst/>
          </a:prstGeom>
          <a:noFill/>
          <a:ln w="12700">
            <a:noFill/>
            <a:miter lim="800000"/>
            <a:headEnd/>
            <a:tailEnd/>
          </a:ln>
          <a:effectLst/>
        </p:spPr>
        <p:txBody>
          <a:bodyPr wrap="none" lIns="90487" tIns="44450" rIns="90487" bIns="44450">
            <a:spAutoFit/>
          </a:bodyPr>
          <a:lstStyle/>
          <a:p>
            <a:pPr eaLnBrk="0" hangingPunct="0"/>
            <a:r>
              <a:rPr lang="en-US" sz="2000">
                <a:solidFill>
                  <a:srgbClr val="0000CC"/>
                </a:solidFill>
              </a:rPr>
              <a:t>Time</a:t>
            </a:r>
          </a:p>
        </p:txBody>
      </p:sp>
      <p:grpSp>
        <p:nvGrpSpPr>
          <p:cNvPr id="35" name="Group 7"/>
          <p:cNvGrpSpPr>
            <a:grpSpLocks/>
          </p:cNvGrpSpPr>
          <p:nvPr/>
        </p:nvGrpSpPr>
        <p:grpSpPr bwMode="auto">
          <a:xfrm>
            <a:off x="1738744" y="2042392"/>
            <a:ext cx="5943600" cy="3384550"/>
            <a:chOff x="1296" y="1304"/>
            <a:chExt cx="3744" cy="2132"/>
          </a:xfrm>
        </p:grpSpPr>
        <p:sp>
          <p:nvSpPr>
            <p:cNvPr id="36" name="Rectangle 8"/>
            <p:cNvSpPr>
              <a:spLocks noChangeArrowheads="1"/>
            </p:cNvSpPr>
            <p:nvPr/>
          </p:nvSpPr>
          <p:spPr bwMode="auto">
            <a:xfrm>
              <a:off x="1383" y="3188"/>
              <a:ext cx="2470" cy="248"/>
            </a:xfrm>
            <a:prstGeom prst="rect">
              <a:avLst/>
            </a:prstGeom>
            <a:noFill/>
            <a:ln w="12700">
              <a:noFill/>
              <a:miter lim="800000"/>
              <a:headEnd/>
              <a:tailEnd/>
            </a:ln>
            <a:effectLst/>
          </p:spPr>
          <p:txBody>
            <a:bodyPr wrap="none" lIns="90487" tIns="44450" rIns="90487" bIns="44450">
              <a:spAutoFit/>
            </a:bodyPr>
            <a:lstStyle/>
            <a:p>
              <a:pPr eaLnBrk="0" hangingPunct="0"/>
              <a:r>
                <a:rPr lang="en-US" sz="2000" b="0"/>
                <a:t>Market Analysis - Published Data</a:t>
              </a:r>
            </a:p>
          </p:txBody>
        </p:sp>
        <p:sp>
          <p:nvSpPr>
            <p:cNvPr id="37" name="Rectangle 9"/>
            <p:cNvSpPr>
              <a:spLocks noChangeArrowheads="1"/>
            </p:cNvSpPr>
            <p:nvPr/>
          </p:nvSpPr>
          <p:spPr bwMode="auto">
            <a:xfrm>
              <a:off x="1671" y="2948"/>
              <a:ext cx="2753" cy="248"/>
            </a:xfrm>
            <a:prstGeom prst="rect">
              <a:avLst/>
            </a:prstGeom>
            <a:noFill/>
            <a:ln w="12700">
              <a:noFill/>
              <a:miter lim="800000"/>
              <a:headEnd/>
              <a:tailEnd/>
            </a:ln>
            <a:effectLst/>
          </p:spPr>
          <p:txBody>
            <a:bodyPr wrap="none" lIns="90487" tIns="44450" rIns="90487" bIns="44450">
              <a:spAutoFit/>
            </a:bodyPr>
            <a:lstStyle/>
            <a:p>
              <a:pPr eaLnBrk="0" hangingPunct="0"/>
              <a:r>
                <a:rPr lang="en-US" sz="2000" b="0"/>
                <a:t>Qualitative Research (Focus Groups)</a:t>
              </a:r>
            </a:p>
          </p:txBody>
        </p:sp>
        <p:sp>
          <p:nvSpPr>
            <p:cNvPr id="38" name="Rectangle 10"/>
            <p:cNvSpPr>
              <a:spLocks noChangeArrowheads="1"/>
            </p:cNvSpPr>
            <p:nvPr/>
          </p:nvSpPr>
          <p:spPr bwMode="auto">
            <a:xfrm>
              <a:off x="2055" y="2660"/>
              <a:ext cx="1901" cy="248"/>
            </a:xfrm>
            <a:prstGeom prst="rect">
              <a:avLst/>
            </a:prstGeom>
            <a:noFill/>
            <a:ln w="12700">
              <a:noFill/>
              <a:miter lim="800000"/>
              <a:headEnd/>
              <a:tailEnd/>
            </a:ln>
            <a:effectLst/>
          </p:spPr>
          <p:txBody>
            <a:bodyPr wrap="none" lIns="90487" tIns="44450" rIns="90487" bIns="44450">
              <a:spAutoFit/>
            </a:bodyPr>
            <a:lstStyle/>
            <a:p>
              <a:pPr eaLnBrk="0" hangingPunct="0"/>
              <a:r>
                <a:rPr lang="en-US" sz="2000" b="0"/>
                <a:t>Surveys/Concept Testing</a:t>
              </a:r>
            </a:p>
          </p:txBody>
        </p:sp>
        <p:sp>
          <p:nvSpPr>
            <p:cNvPr id="39" name="Rectangle 11"/>
            <p:cNvSpPr>
              <a:spLocks noChangeArrowheads="1"/>
            </p:cNvSpPr>
            <p:nvPr/>
          </p:nvSpPr>
          <p:spPr bwMode="auto">
            <a:xfrm>
              <a:off x="2343" y="2392"/>
              <a:ext cx="2152" cy="248"/>
            </a:xfrm>
            <a:prstGeom prst="rect">
              <a:avLst/>
            </a:prstGeom>
            <a:noFill/>
            <a:ln w="12700">
              <a:noFill/>
              <a:miter lim="800000"/>
              <a:headEnd/>
              <a:tailEnd/>
            </a:ln>
            <a:effectLst/>
          </p:spPr>
          <p:txBody>
            <a:bodyPr wrap="none" lIns="90487" tIns="44450" rIns="90487" bIns="44450">
              <a:spAutoFit/>
            </a:bodyPr>
            <a:lstStyle/>
            <a:p>
              <a:pPr eaLnBrk="0" hangingPunct="0"/>
              <a:r>
                <a:rPr lang="en-US" sz="2000" b="0"/>
                <a:t>Technical Reports Published</a:t>
              </a:r>
            </a:p>
          </p:txBody>
        </p:sp>
        <p:sp>
          <p:nvSpPr>
            <p:cNvPr id="42" name="Rectangle 12"/>
            <p:cNvSpPr>
              <a:spLocks noChangeArrowheads="1"/>
            </p:cNvSpPr>
            <p:nvPr/>
          </p:nvSpPr>
          <p:spPr bwMode="auto">
            <a:xfrm>
              <a:off x="3207" y="1872"/>
              <a:ext cx="1171" cy="248"/>
            </a:xfrm>
            <a:prstGeom prst="rect">
              <a:avLst/>
            </a:prstGeom>
            <a:noFill/>
            <a:ln w="12700">
              <a:noFill/>
              <a:miter lim="800000"/>
              <a:headEnd/>
              <a:tailEnd/>
            </a:ln>
            <a:effectLst/>
          </p:spPr>
          <p:txBody>
            <a:bodyPr wrap="none" lIns="90487" tIns="44450" rIns="90487" bIns="44450">
              <a:spAutoFit/>
            </a:bodyPr>
            <a:lstStyle/>
            <a:p>
              <a:pPr eaLnBrk="0" hangingPunct="0"/>
              <a:r>
                <a:rPr lang="en-US" sz="2000" b="0"/>
                <a:t>Market Launch</a:t>
              </a:r>
            </a:p>
          </p:txBody>
        </p:sp>
        <p:sp>
          <p:nvSpPr>
            <p:cNvPr id="68" name="Rectangle 13"/>
            <p:cNvSpPr>
              <a:spLocks noChangeArrowheads="1"/>
            </p:cNvSpPr>
            <p:nvPr/>
          </p:nvSpPr>
          <p:spPr bwMode="auto">
            <a:xfrm>
              <a:off x="3495" y="1604"/>
              <a:ext cx="1545" cy="248"/>
            </a:xfrm>
            <a:prstGeom prst="rect">
              <a:avLst/>
            </a:prstGeom>
            <a:noFill/>
            <a:ln w="12700">
              <a:noFill/>
              <a:miter lim="800000"/>
              <a:headEnd/>
              <a:tailEnd/>
            </a:ln>
            <a:effectLst/>
          </p:spPr>
          <p:txBody>
            <a:bodyPr wrap="none" lIns="90487" tIns="44450" rIns="90487" bIns="44450">
              <a:spAutoFit/>
            </a:bodyPr>
            <a:lstStyle/>
            <a:p>
              <a:pPr eaLnBrk="0" hangingPunct="0"/>
              <a:r>
                <a:rPr lang="en-US" sz="2000" b="0"/>
                <a:t>Satisfied Customers</a:t>
              </a:r>
            </a:p>
          </p:txBody>
        </p:sp>
        <p:sp>
          <p:nvSpPr>
            <p:cNvPr id="69" name="Rectangle 14"/>
            <p:cNvSpPr>
              <a:spLocks noChangeArrowheads="1"/>
            </p:cNvSpPr>
            <p:nvPr/>
          </p:nvSpPr>
          <p:spPr bwMode="auto">
            <a:xfrm>
              <a:off x="4071" y="1316"/>
              <a:ext cx="684" cy="248"/>
            </a:xfrm>
            <a:prstGeom prst="rect">
              <a:avLst/>
            </a:prstGeom>
            <a:noFill/>
            <a:ln w="12700">
              <a:noFill/>
              <a:miter lim="800000"/>
              <a:headEnd/>
              <a:tailEnd/>
            </a:ln>
            <a:effectLst/>
          </p:spPr>
          <p:txBody>
            <a:bodyPr wrap="none" lIns="90487" tIns="44450" rIns="90487" bIns="44450">
              <a:spAutoFit/>
            </a:bodyPr>
            <a:lstStyle/>
            <a:p>
              <a:pPr eaLnBrk="0" hangingPunct="0"/>
              <a:r>
                <a:rPr lang="en-US" sz="2000" b="0"/>
                <a:t>Backlog</a:t>
              </a:r>
            </a:p>
          </p:txBody>
        </p:sp>
        <p:sp>
          <p:nvSpPr>
            <p:cNvPr id="70" name="Rectangle 15"/>
            <p:cNvSpPr>
              <a:spLocks noChangeArrowheads="1"/>
            </p:cNvSpPr>
            <p:nvPr/>
          </p:nvSpPr>
          <p:spPr bwMode="auto">
            <a:xfrm>
              <a:off x="2878" y="2112"/>
              <a:ext cx="798" cy="248"/>
            </a:xfrm>
            <a:prstGeom prst="rect">
              <a:avLst/>
            </a:prstGeom>
            <a:noFill/>
            <a:ln w="12700">
              <a:noFill/>
              <a:miter lim="800000"/>
              <a:headEnd/>
              <a:tailEnd/>
            </a:ln>
            <a:effectLst/>
          </p:spPr>
          <p:txBody>
            <a:bodyPr wrap="none" lIns="90487" tIns="44450" rIns="90487" bIns="44450">
              <a:spAutoFit/>
            </a:bodyPr>
            <a:lstStyle/>
            <a:p>
              <a:pPr eaLnBrk="0" hangingPunct="0"/>
              <a:r>
                <a:rPr lang="en-US" sz="2000" b="0"/>
                <a:t>Beta Test</a:t>
              </a:r>
            </a:p>
          </p:txBody>
        </p:sp>
        <p:grpSp>
          <p:nvGrpSpPr>
            <p:cNvPr id="71" name="Group 16"/>
            <p:cNvGrpSpPr>
              <a:grpSpLocks/>
            </p:cNvGrpSpPr>
            <p:nvPr/>
          </p:nvGrpSpPr>
          <p:grpSpPr bwMode="auto">
            <a:xfrm>
              <a:off x="1296" y="1304"/>
              <a:ext cx="3264" cy="1872"/>
              <a:chOff x="1296" y="1304"/>
              <a:chExt cx="3264" cy="1872"/>
            </a:xfrm>
          </p:grpSpPr>
          <p:sp>
            <p:nvSpPr>
              <p:cNvPr id="72" name="Line 17"/>
              <p:cNvSpPr>
                <a:spLocks noChangeShapeType="1"/>
              </p:cNvSpPr>
              <p:nvPr/>
            </p:nvSpPr>
            <p:spPr bwMode="auto">
              <a:xfrm>
                <a:off x="1296" y="3168"/>
                <a:ext cx="384" cy="0"/>
              </a:xfrm>
              <a:prstGeom prst="line">
                <a:avLst/>
              </a:prstGeom>
              <a:noFill/>
              <a:ln w="57150">
                <a:solidFill>
                  <a:srgbClr val="008040"/>
                </a:solidFill>
                <a:round/>
                <a:headEnd/>
                <a:tailEnd/>
              </a:ln>
              <a:effectLst/>
            </p:spPr>
            <p:txBody>
              <a:bodyPr wrap="none" anchor="ctr"/>
              <a:lstStyle/>
              <a:p>
                <a:endParaRPr lang="es-ES"/>
              </a:p>
            </p:txBody>
          </p:sp>
          <p:sp>
            <p:nvSpPr>
              <p:cNvPr id="73" name="Line 18"/>
              <p:cNvSpPr>
                <a:spLocks noChangeShapeType="1"/>
              </p:cNvSpPr>
              <p:nvPr/>
            </p:nvSpPr>
            <p:spPr bwMode="auto">
              <a:xfrm>
                <a:off x="1680" y="2936"/>
                <a:ext cx="0" cy="240"/>
              </a:xfrm>
              <a:prstGeom prst="line">
                <a:avLst/>
              </a:prstGeom>
              <a:noFill/>
              <a:ln w="57150">
                <a:solidFill>
                  <a:srgbClr val="008040"/>
                </a:solidFill>
                <a:round/>
                <a:headEnd/>
                <a:tailEnd/>
              </a:ln>
              <a:effectLst/>
            </p:spPr>
            <p:txBody>
              <a:bodyPr wrap="none" anchor="ctr"/>
              <a:lstStyle/>
              <a:p>
                <a:endParaRPr lang="es-ES"/>
              </a:p>
            </p:txBody>
          </p:sp>
          <p:sp>
            <p:nvSpPr>
              <p:cNvPr id="74" name="Line 19"/>
              <p:cNvSpPr>
                <a:spLocks noChangeShapeType="1"/>
              </p:cNvSpPr>
              <p:nvPr/>
            </p:nvSpPr>
            <p:spPr bwMode="auto">
              <a:xfrm>
                <a:off x="1680" y="2936"/>
                <a:ext cx="384" cy="0"/>
              </a:xfrm>
              <a:prstGeom prst="line">
                <a:avLst/>
              </a:prstGeom>
              <a:noFill/>
              <a:ln w="57150">
                <a:solidFill>
                  <a:srgbClr val="008040"/>
                </a:solidFill>
                <a:round/>
                <a:headEnd/>
                <a:tailEnd/>
              </a:ln>
              <a:effectLst/>
            </p:spPr>
            <p:txBody>
              <a:bodyPr wrap="none" anchor="ctr"/>
              <a:lstStyle/>
              <a:p>
                <a:endParaRPr lang="es-ES"/>
              </a:p>
            </p:txBody>
          </p:sp>
          <p:sp>
            <p:nvSpPr>
              <p:cNvPr id="75" name="Line 20"/>
              <p:cNvSpPr>
                <a:spLocks noChangeShapeType="1"/>
              </p:cNvSpPr>
              <p:nvPr/>
            </p:nvSpPr>
            <p:spPr bwMode="auto">
              <a:xfrm>
                <a:off x="2064" y="2696"/>
                <a:ext cx="0" cy="240"/>
              </a:xfrm>
              <a:prstGeom prst="line">
                <a:avLst/>
              </a:prstGeom>
              <a:noFill/>
              <a:ln w="57150">
                <a:solidFill>
                  <a:srgbClr val="008040"/>
                </a:solidFill>
                <a:round/>
                <a:headEnd/>
                <a:tailEnd/>
              </a:ln>
              <a:effectLst/>
            </p:spPr>
            <p:txBody>
              <a:bodyPr wrap="none" anchor="ctr"/>
              <a:lstStyle/>
              <a:p>
                <a:endParaRPr lang="es-ES"/>
              </a:p>
            </p:txBody>
          </p:sp>
          <p:sp>
            <p:nvSpPr>
              <p:cNvPr id="76" name="Line 21"/>
              <p:cNvSpPr>
                <a:spLocks noChangeShapeType="1"/>
              </p:cNvSpPr>
              <p:nvPr/>
            </p:nvSpPr>
            <p:spPr bwMode="auto">
              <a:xfrm>
                <a:off x="2064" y="2696"/>
                <a:ext cx="288" cy="0"/>
              </a:xfrm>
              <a:prstGeom prst="line">
                <a:avLst/>
              </a:prstGeom>
              <a:noFill/>
              <a:ln w="57150">
                <a:solidFill>
                  <a:srgbClr val="008040"/>
                </a:solidFill>
                <a:round/>
                <a:headEnd/>
                <a:tailEnd/>
              </a:ln>
              <a:effectLst/>
            </p:spPr>
            <p:txBody>
              <a:bodyPr wrap="none" anchor="ctr"/>
              <a:lstStyle/>
              <a:p>
                <a:endParaRPr lang="es-ES"/>
              </a:p>
            </p:txBody>
          </p:sp>
          <p:sp>
            <p:nvSpPr>
              <p:cNvPr id="77" name="Line 22"/>
              <p:cNvSpPr>
                <a:spLocks noChangeShapeType="1"/>
              </p:cNvSpPr>
              <p:nvPr/>
            </p:nvSpPr>
            <p:spPr bwMode="auto">
              <a:xfrm>
                <a:off x="2352" y="2408"/>
                <a:ext cx="0" cy="288"/>
              </a:xfrm>
              <a:prstGeom prst="line">
                <a:avLst/>
              </a:prstGeom>
              <a:noFill/>
              <a:ln w="57150">
                <a:solidFill>
                  <a:srgbClr val="008040"/>
                </a:solidFill>
                <a:round/>
                <a:headEnd/>
                <a:tailEnd/>
              </a:ln>
              <a:effectLst/>
            </p:spPr>
            <p:txBody>
              <a:bodyPr wrap="none" anchor="ctr"/>
              <a:lstStyle/>
              <a:p>
                <a:endParaRPr lang="es-ES"/>
              </a:p>
            </p:txBody>
          </p:sp>
          <p:sp>
            <p:nvSpPr>
              <p:cNvPr id="78" name="Line 23"/>
              <p:cNvSpPr>
                <a:spLocks noChangeShapeType="1"/>
              </p:cNvSpPr>
              <p:nvPr/>
            </p:nvSpPr>
            <p:spPr bwMode="auto">
              <a:xfrm>
                <a:off x="2352" y="2408"/>
                <a:ext cx="528" cy="0"/>
              </a:xfrm>
              <a:prstGeom prst="line">
                <a:avLst/>
              </a:prstGeom>
              <a:noFill/>
              <a:ln w="57150">
                <a:solidFill>
                  <a:srgbClr val="008040"/>
                </a:solidFill>
                <a:round/>
                <a:headEnd/>
                <a:tailEnd/>
              </a:ln>
              <a:effectLst/>
            </p:spPr>
            <p:txBody>
              <a:bodyPr wrap="none" anchor="ctr"/>
              <a:lstStyle/>
              <a:p>
                <a:endParaRPr lang="es-ES"/>
              </a:p>
            </p:txBody>
          </p:sp>
          <p:sp>
            <p:nvSpPr>
              <p:cNvPr id="79" name="Line 24"/>
              <p:cNvSpPr>
                <a:spLocks noChangeShapeType="1"/>
              </p:cNvSpPr>
              <p:nvPr/>
            </p:nvSpPr>
            <p:spPr bwMode="auto">
              <a:xfrm>
                <a:off x="2880" y="2120"/>
                <a:ext cx="0" cy="288"/>
              </a:xfrm>
              <a:prstGeom prst="line">
                <a:avLst/>
              </a:prstGeom>
              <a:noFill/>
              <a:ln w="57150">
                <a:solidFill>
                  <a:srgbClr val="008040"/>
                </a:solidFill>
                <a:round/>
                <a:headEnd/>
                <a:tailEnd/>
              </a:ln>
              <a:effectLst/>
            </p:spPr>
            <p:txBody>
              <a:bodyPr wrap="none" anchor="ctr"/>
              <a:lstStyle/>
              <a:p>
                <a:endParaRPr lang="es-ES"/>
              </a:p>
            </p:txBody>
          </p:sp>
          <p:sp>
            <p:nvSpPr>
              <p:cNvPr id="80" name="Line 25"/>
              <p:cNvSpPr>
                <a:spLocks noChangeShapeType="1"/>
              </p:cNvSpPr>
              <p:nvPr/>
            </p:nvSpPr>
            <p:spPr bwMode="auto">
              <a:xfrm>
                <a:off x="2880" y="2120"/>
                <a:ext cx="336" cy="0"/>
              </a:xfrm>
              <a:prstGeom prst="line">
                <a:avLst/>
              </a:prstGeom>
              <a:noFill/>
              <a:ln w="57150">
                <a:solidFill>
                  <a:srgbClr val="008040"/>
                </a:solidFill>
                <a:round/>
                <a:headEnd/>
                <a:tailEnd/>
              </a:ln>
              <a:effectLst/>
            </p:spPr>
            <p:txBody>
              <a:bodyPr wrap="none" anchor="ctr"/>
              <a:lstStyle/>
              <a:p>
                <a:endParaRPr lang="es-ES"/>
              </a:p>
            </p:txBody>
          </p:sp>
          <p:sp>
            <p:nvSpPr>
              <p:cNvPr id="81" name="Line 26"/>
              <p:cNvSpPr>
                <a:spLocks noChangeShapeType="1"/>
              </p:cNvSpPr>
              <p:nvPr/>
            </p:nvSpPr>
            <p:spPr bwMode="auto">
              <a:xfrm>
                <a:off x="3216" y="1880"/>
                <a:ext cx="0" cy="240"/>
              </a:xfrm>
              <a:prstGeom prst="line">
                <a:avLst/>
              </a:prstGeom>
              <a:noFill/>
              <a:ln w="57150">
                <a:solidFill>
                  <a:srgbClr val="008040"/>
                </a:solidFill>
                <a:round/>
                <a:headEnd/>
                <a:tailEnd/>
              </a:ln>
              <a:effectLst/>
            </p:spPr>
            <p:txBody>
              <a:bodyPr wrap="none" anchor="ctr"/>
              <a:lstStyle/>
              <a:p>
                <a:endParaRPr lang="es-ES"/>
              </a:p>
            </p:txBody>
          </p:sp>
          <p:sp>
            <p:nvSpPr>
              <p:cNvPr id="82" name="Line 27"/>
              <p:cNvSpPr>
                <a:spLocks noChangeShapeType="1"/>
              </p:cNvSpPr>
              <p:nvPr/>
            </p:nvSpPr>
            <p:spPr bwMode="auto">
              <a:xfrm>
                <a:off x="3216" y="1880"/>
                <a:ext cx="288" cy="0"/>
              </a:xfrm>
              <a:prstGeom prst="line">
                <a:avLst/>
              </a:prstGeom>
              <a:noFill/>
              <a:ln w="57150">
                <a:solidFill>
                  <a:srgbClr val="008040"/>
                </a:solidFill>
                <a:round/>
                <a:headEnd/>
                <a:tailEnd/>
              </a:ln>
              <a:effectLst/>
            </p:spPr>
            <p:txBody>
              <a:bodyPr wrap="none" anchor="ctr"/>
              <a:lstStyle/>
              <a:p>
                <a:endParaRPr lang="es-ES"/>
              </a:p>
            </p:txBody>
          </p:sp>
          <p:sp>
            <p:nvSpPr>
              <p:cNvPr id="83" name="Line 28"/>
              <p:cNvSpPr>
                <a:spLocks noChangeShapeType="1"/>
              </p:cNvSpPr>
              <p:nvPr/>
            </p:nvSpPr>
            <p:spPr bwMode="auto">
              <a:xfrm>
                <a:off x="3504" y="1592"/>
                <a:ext cx="0" cy="288"/>
              </a:xfrm>
              <a:prstGeom prst="line">
                <a:avLst/>
              </a:prstGeom>
              <a:noFill/>
              <a:ln w="57150">
                <a:solidFill>
                  <a:srgbClr val="008040"/>
                </a:solidFill>
                <a:round/>
                <a:headEnd/>
                <a:tailEnd/>
              </a:ln>
              <a:effectLst/>
            </p:spPr>
            <p:txBody>
              <a:bodyPr wrap="none" anchor="ctr"/>
              <a:lstStyle/>
              <a:p>
                <a:endParaRPr lang="es-ES"/>
              </a:p>
            </p:txBody>
          </p:sp>
          <p:sp>
            <p:nvSpPr>
              <p:cNvPr id="84" name="Line 29"/>
              <p:cNvSpPr>
                <a:spLocks noChangeShapeType="1"/>
              </p:cNvSpPr>
              <p:nvPr/>
            </p:nvSpPr>
            <p:spPr bwMode="auto">
              <a:xfrm>
                <a:off x="3504" y="1592"/>
                <a:ext cx="576" cy="0"/>
              </a:xfrm>
              <a:prstGeom prst="line">
                <a:avLst/>
              </a:prstGeom>
              <a:noFill/>
              <a:ln w="57150">
                <a:solidFill>
                  <a:srgbClr val="008040"/>
                </a:solidFill>
                <a:round/>
                <a:headEnd/>
                <a:tailEnd/>
              </a:ln>
              <a:effectLst/>
            </p:spPr>
            <p:txBody>
              <a:bodyPr wrap="none" anchor="ctr"/>
              <a:lstStyle/>
              <a:p>
                <a:endParaRPr lang="es-ES"/>
              </a:p>
            </p:txBody>
          </p:sp>
          <p:sp>
            <p:nvSpPr>
              <p:cNvPr id="85" name="Line 30"/>
              <p:cNvSpPr>
                <a:spLocks noChangeShapeType="1"/>
              </p:cNvSpPr>
              <p:nvPr/>
            </p:nvSpPr>
            <p:spPr bwMode="auto">
              <a:xfrm>
                <a:off x="4080" y="1304"/>
                <a:ext cx="0" cy="288"/>
              </a:xfrm>
              <a:prstGeom prst="line">
                <a:avLst/>
              </a:prstGeom>
              <a:noFill/>
              <a:ln w="57150">
                <a:solidFill>
                  <a:srgbClr val="008040"/>
                </a:solidFill>
                <a:round/>
                <a:headEnd/>
                <a:tailEnd/>
              </a:ln>
              <a:effectLst/>
            </p:spPr>
            <p:txBody>
              <a:bodyPr wrap="none" anchor="ctr"/>
              <a:lstStyle/>
              <a:p>
                <a:endParaRPr lang="es-ES"/>
              </a:p>
            </p:txBody>
          </p:sp>
          <p:sp>
            <p:nvSpPr>
              <p:cNvPr id="86" name="Line 31"/>
              <p:cNvSpPr>
                <a:spLocks noChangeShapeType="1"/>
              </p:cNvSpPr>
              <p:nvPr/>
            </p:nvSpPr>
            <p:spPr bwMode="auto">
              <a:xfrm>
                <a:off x="4080" y="1304"/>
                <a:ext cx="480" cy="0"/>
              </a:xfrm>
              <a:prstGeom prst="line">
                <a:avLst/>
              </a:prstGeom>
              <a:noFill/>
              <a:ln w="57150">
                <a:solidFill>
                  <a:srgbClr val="008040"/>
                </a:solidFill>
                <a:round/>
                <a:headEnd/>
                <a:tailEnd/>
              </a:ln>
              <a:effectLst/>
            </p:spPr>
            <p:txBody>
              <a:bodyPr wrap="none" anchor="ctr"/>
              <a:lstStyle/>
              <a:p>
                <a:endParaRPr lang="es-ES"/>
              </a:p>
            </p:txBody>
          </p:sp>
        </p:grpSp>
      </p:grpSp>
      <p:sp>
        <p:nvSpPr>
          <p:cNvPr id="40" name="Text Box 3"/>
          <p:cNvSpPr txBox="1">
            <a:spLocks noChangeArrowheads="1"/>
          </p:cNvSpPr>
          <p:nvPr/>
        </p:nvSpPr>
        <p:spPr bwMode="auto">
          <a:xfrm>
            <a:off x="4765964" y="6518563"/>
            <a:ext cx="3616036" cy="246221"/>
          </a:xfrm>
          <a:prstGeom prst="rect">
            <a:avLst/>
          </a:prstGeom>
          <a:noFill/>
          <a:ln w="9525" algn="ctr">
            <a:noFill/>
            <a:miter lim="800000"/>
            <a:headEnd/>
            <a:tailEnd/>
          </a:ln>
        </p:spPr>
        <p:txBody>
          <a:bodyPr wrap="square">
            <a:spAutoFit/>
          </a:bodyPr>
          <a:lstStyle/>
          <a:p>
            <a:pPr>
              <a:spcBef>
                <a:spcPct val="50000"/>
              </a:spcBef>
            </a:pPr>
            <a:r>
              <a:rPr lang="es-ES" sz="1000" dirty="0" err="1">
                <a:latin typeface="Arial Unicode MS" pitchFamily="34" charset="-128"/>
              </a:rPr>
              <a:t>Source</a:t>
            </a:r>
            <a:r>
              <a:rPr lang="es-ES" sz="1000" dirty="0">
                <a:latin typeface="Arial Unicode MS" pitchFamily="34" charset="-128"/>
              </a:rPr>
              <a:t>: Jerry Engel, Josep Pique &amp; Itxaso del Palacio, 2010.</a:t>
            </a:r>
          </a:p>
        </p:txBody>
      </p:sp>
      <p:sp>
        <p:nvSpPr>
          <p:cNvPr id="41" name="Elipse 40">
            <a:extLst>
              <a:ext uri="{FF2B5EF4-FFF2-40B4-BE49-F238E27FC236}">
                <a16:creationId xmlns:a16="http://schemas.microsoft.com/office/drawing/2014/main" xmlns="" id="{C04AB961-87A5-4673-9C31-9529445B412F}"/>
              </a:ext>
            </a:extLst>
          </p:cNvPr>
          <p:cNvSpPr/>
          <p:nvPr/>
        </p:nvSpPr>
        <p:spPr>
          <a:xfrm>
            <a:off x="3834244" y="3291756"/>
            <a:ext cx="2172251" cy="469900"/>
          </a:xfrm>
          <a:prstGeom prst="ellipse">
            <a:avLst/>
          </a:prstGeom>
          <a:noFill/>
          <a:ln w="762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352828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3000"/>
                                        <p:tgtEl>
                                          <p:spTgt spid="35"/>
                                        </p:tgtEl>
                                      </p:cBhvr>
                                    </p:animEffect>
                                  </p:child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499"/>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utoUpdateAnimBg="0"/>
      <p:bldP spid="41" grpId="0" animBg="1"/>
      <p:bldP spid="4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9220" name="Rectángulo 5"/>
          <p:cNvSpPr>
            <a:spLocks noChangeArrowheads="1"/>
          </p:cNvSpPr>
          <p:nvPr/>
        </p:nvSpPr>
        <p:spPr bwMode="auto">
          <a:xfrm>
            <a:off x="347663" y="284163"/>
            <a:ext cx="5367175"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1.4.- VALUATION IN STEPS</a:t>
            </a:r>
          </a:p>
        </p:txBody>
      </p:sp>
      <p:sp>
        <p:nvSpPr>
          <p:cNvPr id="40" name="Line 2"/>
          <p:cNvSpPr>
            <a:spLocks noChangeShapeType="1"/>
          </p:cNvSpPr>
          <p:nvPr/>
        </p:nvSpPr>
        <p:spPr bwMode="auto">
          <a:xfrm>
            <a:off x="2540000" y="2415694"/>
            <a:ext cx="0" cy="3557587"/>
          </a:xfrm>
          <a:prstGeom prst="line">
            <a:avLst/>
          </a:prstGeom>
          <a:noFill/>
          <a:ln w="76200">
            <a:solidFill>
              <a:schemeClr val="tx1"/>
            </a:solidFill>
            <a:round/>
            <a:headEnd type="none" w="sm" len="sm"/>
            <a:tailEnd type="none" w="sm" len="sm"/>
          </a:ln>
          <a:effectLst/>
        </p:spPr>
        <p:txBody>
          <a:bodyPr wrap="none" anchor="ctr"/>
          <a:lstStyle/>
          <a:p>
            <a:endParaRPr lang="es-ES"/>
          </a:p>
        </p:txBody>
      </p:sp>
      <p:sp>
        <p:nvSpPr>
          <p:cNvPr id="41" name="Line 5"/>
          <p:cNvSpPr>
            <a:spLocks noChangeShapeType="1"/>
          </p:cNvSpPr>
          <p:nvPr/>
        </p:nvSpPr>
        <p:spPr bwMode="auto">
          <a:xfrm>
            <a:off x="5283200" y="2444269"/>
            <a:ext cx="0" cy="3559175"/>
          </a:xfrm>
          <a:prstGeom prst="line">
            <a:avLst/>
          </a:prstGeom>
          <a:noFill/>
          <a:ln w="76200">
            <a:solidFill>
              <a:schemeClr val="tx1"/>
            </a:solidFill>
            <a:round/>
            <a:headEnd type="none" w="sm" len="sm"/>
            <a:tailEnd type="none" w="sm" len="sm"/>
          </a:ln>
          <a:effectLst/>
        </p:spPr>
        <p:txBody>
          <a:bodyPr wrap="none" anchor="ctr"/>
          <a:lstStyle/>
          <a:p>
            <a:endParaRPr lang="es-ES"/>
          </a:p>
        </p:txBody>
      </p:sp>
      <p:sp>
        <p:nvSpPr>
          <p:cNvPr id="43" name="Line 6"/>
          <p:cNvSpPr>
            <a:spLocks noChangeShapeType="1"/>
          </p:cNvSpPr>
          <p:nvPr/>
        </p:nvSpPr>
        <p:spPr bwMode="auto">
          <a:xfrm>
            <a:off x="1320800" y="2206144"/>
            <a:ext cx="0" cy="4433887"/>
          </a:xfrm>
          <a:prstGeom prst="line">
            <a:avLst/>
          </a:prstGeom>
          <a:noFill/>
          <a:ln w="12700">
            <a:solidFill>
              <a:schemeClr val="tx1"/>
            </a:solidFill>
            <a:round/>
            <a:headEnd type="none" w="sm" len="sm"/>
            <a:tailEnd type="none" w="sm" len="sm"/>
          </a:ln>
          <a:effectLst/>
        </p:spPr>
        <p:txBody>
          <a:bodyPr wrap="none" anchor="ctr"/>
          <a:lstStyle/>
          <a:p>
            <a:endParaRPr lang="es-ES"/>
          </a:p>
        </p:txBody>
      </p:sp>
      <p:sp>
        <p:nvSpPr>
          <p:cNvPr id="44" name="Arc 7"/>
          <p:cNvSpPr>
            <a:spLocks/>
          </p:cNvSpPr>
          <p:nvPr/>
        </p:nvSpPr>
        <p:spPr bwMode="auto">
          <a:xfrm>
            <a:off x="2533650" y="4639781"/>
            <a:ext cx="1430338" cy="1085850"/>
          </a:xfrm>
          <a:custGeom>
            <a:avLst/>
            <a:gdLst>
              <a:gd name="G0" fmla="+- 17264 0 0"/>
              <a:gd name="G1" fmla="+- 0 0 0"/>
              <a:gd name="G2" fmla="+- 21600 0 0"/>
              <a:gd name="T0" fmla="*/ 17264 w 17264"/>
              <a:gd name="T1" fmla="*/ 21600 h 21600"/>
              <a:gd name="T2" fmla="*/ 0 w 17264"/>
              <a:gd name="T3" fmla="*/ 12982 h 21600"/>
              <a:gd name="T4" fmla="*/ 17264 w 17264"/>
              <a:gd name="T5" fmla="*/ 0 h 21600"/>
            </a:gdLst>
            <a:ahLst/>
            <a:cxnLst>
              <a:cxn ang="0">
                <a:pos x="T0" y="T1"/>
              </a:cxn>
              <a:cxn ang="0">
                <a:pos x="T2" y="T3"/>
              </a:cxn>
              <a:cxn ang="0">
                <a:pos x="T4" y="T5"/>
              </a:cxn>
            </a:cxnLst>
            <a:rect l="0" t="0" r="r" b="b"/>
            <a:pathLst>
              <a:path w="17264" h="21600" fill="none" extrusionOk="0">
                <a:moveTo>
                  <a:pt x="17264" y="21600"/>
                </a:moveTo>
                <a:cubicBezTo>
                  <a:pt x="10474" y="21600"/>
                  <a:pt x="4080" y="18407"/>
                  <a:pt x="0" y="12981"/>
                </a:cubicBezTo>
              </a:path>
              <a:path w="17264" h="21600" stroke="0" extrusionOk="0">
                <a:moveTo>
                  <a:pt x="17264" y="21600"/>
                </a:moveTo>
                <a:cubicBezTo>
                  <a:pt x="10474" y="21600"/>
                  <a:pt x="4080" y="18407"/>
                  <a:pt x="0" y="12981"/>
                </a:cubicBezTo>
                <a:lnTo>
                  <a:pt x="17264" y="0"/>
                </a:lnTo>
                <a:close/>
              </a:path>
            </a:pathLst>
          </a:custGeom>
          <a:noFill/>
          <a:ln w="57150" cap="rnd">
            <a:solidFill>
              <a:srgbClr val="FF0000"/>
            </a:solidFill>
            <a:round/>
            <a:headEnd type="none" w="sm" len="sm"/>
            <a:tailEnd type="none" w="sm" len="sm"/>
          </a:ln>
          <a:effectLst/>
        </p:spPr>
        <p:txBody>
          <a:bodyPr wrap="none" anchor="ctr"/>
          <a:lstStyle/>
          <a:p>
            <a:endParaRPr lang="es-ES"/>
          </a:p>
        </p:txBody>
      </p:sp>
      <p:sp>
        <p:nvSpPr>
          <p:cNvPr id="45" name="Arc 8"/>
          <p:cNvSpPr>
            <a:spLocks/>
          </p:cNvSpPr>
          <p:nvPr/>
        </p:nvSpPr>
        <p:spPr bwMode="auto">
          <a:xfrm>
            <a:off x="3932238" y="4649306"/>
            <a:ext cx="1500187" cy="1076325"/>
          </a:xfrm>
          <a:custGeom>
            <a:avLst/>
            <a:gdLst>
              <a:gd name="G0" fmla="+- 0 0 0"/>
              <a:gd name="G1" fmla="+- 0 0 0"/>
              <a:gd name="G2" fmla="+- 21600 0 0"/>
              <a:gd name="T0" fmla="*/ 21454 w 21454"/>
              <a:gd name="T1" fmla="*/ 2506 h 21600"/>
              <a:gd name="T2" fmla="*/ 0 w 21454"/>
              <a:gd name="T3" fmla="*/ 21600 h 21600"/>
              <a:gd name="T4" fmla="*/ 0 w 21454"/>
              <a:gd name="T5" fmla="*/ 0 h 21600"/>
            </a:gdLst>
            <a:ahLst/>
            <a:cxnLst>
              <a:cxn ang="0">
                <a:pos x="T0" y="T1"/>
              </a:cxn>
              <a:cxn ang="0">
                <a:pos x="T2" y="T3"/>
              </a:cxn>
              <a:cxn ang="0">
                <a:pos x="T4" y="T5"/>
              </a:cxn>
            </a:cxnLst>
            <a:rect l="0" t="0" r="r" b="b"/>
            <a:pathLst>
              <a:path w="21454" h="21600" fill="none" extrusionOk="0">
                <a:moveTo>
                  <a:pt x="21454" y="2506"/>
                </a:moveTo>
                <a:cubicBezTo>
                  <a:pt x="20182" y="13391"/>
                  <a:pt x="10959" y="21599"/>
                  <a:pt x="0" y="21600"/>
                </a:cubicBezTo>
              </a:path>
              <a:path w="21454" h="21600" stroke="0" extrusionOk="0">
                <a:moveTo>
                  <a:pt x="21454" y="2506"/>
                </a:moveTo>
                <a:cubicBezTo>
                  <a:pt x="20182" y="13391"/>
                  <a:pt x="10959" y="21599"/>
                  <a:pt x="0" y="21600"/>
                </a:cubicBezTo>
                <a:lnTo>
                  <a:pt x="0" y="0"/>
                </a:lnTo>
                <a:close/>
              </a:path>
            </a:pathLst>
          </a:custGeom>
          <a:noFill/>
          <a:ln w="57150" cap="rnd">
            <a:solidFill>
              <a:srgbClr val="FF0000"/>
            </a:solidFill>
            <a:round/>
            <a:headEnd type="none" w="sm" len="sm"/>
            <a:tailEnd type="none" w="sm" len="sm"/>
          </a:ln>
          <a:effectLst/>
        </p:spPr>
        <p:txBody>
          <a:bodyPr wrap="none" anchor="ctr"/>
          <a:lstStyle/>
          <a:p>
            <a:endParaRPr lang="es-ES"/>
          </a:p>
        </p:txBody>
      </p:sp>
      <p:sp>
        <p:nvSpPr>
          <p:cNvPr id="46" name="Rectangle 9"/>
          <p:cNvSpPr>
            <a:spLocks noChangeArrowheads="1"/>
          </p:cNvSpPr>
          <p:nvPr/>
        </p:nvSpPr>
        <p:spPr bwMode="auto">
          <a:xfrm>
            <a:off x="3535363" y="3239606"/>
            <a:ext cx="404812" cy="366713"/>
          </a:xfrm>
          <a:prstGeom prst="rect">
            <a:avLst/>
          </a:prstGeom>
          <a:noFill/>
          <a:ln w="9525">
            <a:noFill/>
            <a:miter lim="800000"/>
            <a:headEnd/>
            <a:tailEnd/>
          </a:ln>
          <a:effectLst/>
        </p:spPr>
        <p:txBody>
          <a:bodyPr wrap="none" lIns="92075" tIns="46038" rIns="92075" bIns="46038">
            <a:spAutoFit/>
          </a:bodyPr>
          <a:lstStyle/>
          <a:p>
            <a:pPr eaLnBrk="0" hangingPunct="0"/>
            <a:r>
              <a:rPr lang="en-US" sz="1800">
                <a:solidFill>
                  <a:schemeClr val="bg2"/>
                </a:solidFill>
                <a:latin typeface="Tahoma" pitchFamily="34" charset="0"/>
                <a:cs typeface="Times New Roman" pitchFamily="18" charset="0"/>
              </a:rPr>
              <a:t>II</a:t>
            </a:r>
          </a:p>
        </p:txBody>
      </p:sp>
      <p:sp>
        <p:nvSpPr>
          <p:cNvPr id="47" name="Rectangle 10"/>
          <p:cNvSpPr>
            <a:spLocks noChangeArrowheads="1"/>
          </p:cNvSpPr>
          <p:nvPr/>
        </p:nvSpPr>
        <p:spPr bwMode="auto">
          <a:xfrm>
            <a:off x="5770563" y="3239606"/>
            <a:ext cx="515937" cy="366713"/>
          </a:xfrm>
          <a:prstGeom prst="rect">
            <a:avLst/>
          </a:prstGeom>
          <a:noFill/>
          <a:ln w="9525">
            <a:noFill/>
            <a:miter lim="800000"/>
            <a:headEnd/>
            <a:tailEnd/>
          </a:ln>
          <a:effectLst/>
        </p:spPr>
        <p:txBody>
          <a:bodyPr wrap="none" lIns="92075" tIns="46038" rIns="92075" bIns="46038">
            <a:spAutoFit/>
          </a:bodyPr>
          <a:lstStyle/>
          <a:p>
            <a:pPr eaLnBrk="0" hangingPunct="0"/>
            <a:r>
              <a:rPr lang="en-US" sz="1800">
                <a:solidFill>
                  <a:schemeClr val="bg2"/>
                </a:solidFill>
                <a:latin typeface="Tahoma" pitchFamily="34" charset="0"/>
                <a:cs typeface="Times New Roman" pitchFamily="18" charset="0"/>
              </a:rPr>
              <a:t>III</a:t>
            </a:r>
          </a:p>
        </p:txBody>
      </p:sp>
      <p:sp>
        <p:nvSpPr>
          <p:cNvPr id="48" name="Rectangle 11"/>
          <p:cNvSpPr>
            <a:spLocks noChangeArrowheads="1"/>
          </p:cNvSpPr>
          <p:nvPr/>
        </p:nvSpPr>
        <p:spPr bwMode="auto">
          <a:xfrm>
            <a:off x="7294563" y="3239606"/>
            <a:ext cx="449262" cy="366713"/>
          </a:xfrm>
          <a:prstGeom prst="rect">
            <a:avLst/>
          </a:prstGeom>
          <a:noFill/>
          <a:ln w="9525">
            <a:noFill/>
            <a:miter lim="800000"/>
            <a:headEnd/>
            <a:tailEnd/>
          </a:ln>
          <a:effectLst/>
        </p:spPr>
        <p:txBody>
          <a:bodyPr wrap="none" lIns="92075" tIns="46038" rIns="92075" bIns="46038">
            <a:spAutoFit/>
          </a:bodyPr>
          <a:lstStyle/>
          <a:p>
            <a:pPr eaLnBrk="0" hangingPunct="0"/>
            <a:r>
              <a:rPr lang="en-US" sz="1800">
                <a:solidFill>
                  <a:schemeClr val="bg2"/>
                </a:solidFill>
                <a:latin typeface="Tahoma" pitchFamily="34" charset="0"/>
                <a:cs typeface="Times New Roman" pitchFamily="18" charset="0"/>
              </a:rPr>
              <a:t>IV</a:t>
            </a:r>
          </a:p>
        </p:txBody>
      </p:sp>
      <p:sp>
        <p:nvSpPr>
          <p:cNvPr id="49" name="Line 12"/>
          <p:cNvSpPr>
            <a:spLocks noChangeShapeType="1"/>
          </p:cNvSpPr>
          <p:nvPr/>
        </p:nvSpPr>
        <p:spPr bwMode="auto">
          <a:xfrm>
            <a:off x="7010400" y="2442681"/>
            <a:ext cx="0" cy="3530600"/>
          </a:xfrm>
          <a:prstGeom prst="line">
            <a:avLst/>
          </a:prstGeom>
          <a:noFill/>
          <a:ln w="76200">
            <a:solidFill>
              <a:schemeClr val="tx1"/>
            </a:solidFill>
            <a:round/>
            <a:headEnd type="none" w="sm" len="sm"/>
            <a:tailEnd type="none" w="sm" len="sm"/>
          </a:ln>
          <a:effectLst/>
        </p:spPr>
        <p:txBody>
          <a:bodyPr wrap="none" anchor="ctr"/>
          <a:lstStyle/>
          <a:p>
            <a:endParaRPr lang="es-ES"/>
          </a:p>
        </p:txBody>
      </p:sp>
      <p:sp>
        <p:nvSpPr>
          <p:cNvPr id="50" name="Line 13"/>
          <p:cNvSpPr>
            <a:spLocks noChangeShapeType="1"/>
          </p:cNvSpPr>
          <p:nvPr/>
        </p:nvSpPr>
        <p:spPr bwMode="auto">
          <a:xfrm>
            <a:off x="1320800" y="4754081"/>
            <a:ext cx="7112000" cy="0"/>
          </a:xfrm>
          <a:prstGeom prst="line">
            <a:avLst/>
          </a:prstGeom>
          <a:noFill/>
          <a:ln w="12700">
            <a:solidFill>
              <a:schemeClr val="tx1"/>
            </a:solidFill>
            <a:round/>
            <a:headEnd type="none" w="sm" len="sm"/>
            <a:tailEnd type="none" w="sm" len="sm"/>
          </a:ln>
          <a:effectLst/>
        </p:spPr>
        <p:txBody>
          <a:bodyPr wrap="none" anchor="ctr"/>
          <a:lstStyle/>
          <a:p>
            <a:endParaRPr lang="es-ES"/>
          </a:p>
        </p:txBody>
      </p:sp>
      <p:sp>
        <p:nvSpPr>
          <p:cNvPr id="51" name="Arc 14"/>
          <p:cNvSpPr>
            <a:spLocks/>
          </p:cNvSpPr>
          <p:nvPr/>
        </p:nvSpPr>
        <p:spPr bwMode="auto">
          <a:xfrm>
            <a:off x="508000" y="4779481"/>
            <a:ext cx="2027238" cy="833438"/>
          </a:xfrm>
          <a:custGeom>
            <a:avLst/>
            <a:gdLst>
              <a:gd name="G0" fmla="+- 0 0 0"/>
              <a:gd name="G1" fmla="+- 19901 0 0"/>
              <a:gd name="G2" fmla="+- 21600 0 0"/>
              <a:gd name="T0" fmla="*/ 8397 w 20294"/>
              <a:gd name="T1" fmla="*/ 0 h 19901"/>
              <a:gd name="T2" fmla="*/ 20294 w 20294"/>
              <a:gd name="T3" fmla="*/ 12504 h 19901"/>
              <a:gd name="T4" fmla="*/ 0 w 20294"/>
              <a:gd name="T5" fmla="*/ 19901 h 19901"/>
            </a:gdLst>
            <a:ahLst/>
            <a:cxnLst>
              <a:cxn ang="0">
                <a:pos x="T0" y="T1"/>
              </a:cxn>
              <a:cxn ang="0">
                <a:pos x="T2" y="T3"/>
              </a:cxn>
              <a:cxn ang="0">
                <a:pos x="T4" y="T5"/>
              </a:cxn>
            </a:cxnLst>
            <a:rect l="0" t="0" r="r" b="b"/>
            <a:pathLst>
              <a:path w="20294" h="19901" fill="none" extrusionOk="0">
                <a:moveTo>
                  <a:pt x="8397" y="-1"/>
                </a:moveTo>
                <a:cubicBezTo>
                  <a:pt x="13927" y="2333"/>
                  <a:pt x="18238" y="6863"/>
                  <a:pt x="20293" y="12504"/>
                </a:cubicBezTo>
              </a:path>
              <a:path w="20294" h="19901" stroke="0" extrusionOk="0">
                <a:moveTo>
                  <a:pt x="8397" y="-1"/>
                </a:moveTo>
                <a:cubicBezTo>
                  <a:pt x="13927" y="2333"/>
                  <a:pt x="18238" y="6863"/>
                  <a:pt x="20293" y="12504"/>
                </a:cubicBezTo>
                <a:lnTo>
                  <a:pt x="0" y="19901"/>
                </a:lnTo>
                <a:close/>
              </a:path>
            </a:pathLst>
          </a:custGeom>
          <a:noFill/>
          <a:ln w="57150" cap="rnd">
            <a:solidFill>
              <a:srgbClr val="FF0000"/>
            </a:solidFill>
            <a:round/>
            <a:headEnd type="none" w="sm" len="sm"/>
            <a:tailEnd type="none" w="sm" len="sm"/>
          </a:ln>
          <a:effectLst/>
        </p:spPr>
        <p:txBody>
          <a:bodyPr wrap="none" anchor="ctr"/>
          <a:lstStyle/>
          <a:p>
            <a:pPr algn="ctr" eaLnBrk="0" hangingPunct="0"/>
            <a:endParaRPr lang="es-ES" sz="2400" b="0">
              <a:solidFill>
                <a:srgbClr val="FF0000"/>
              </a:solidFill>
              <a:latin typeface="Times" charset="0"/>
            </a:endParaRPr>
          </a:p>
        </p:txBody>
      </p:sp>
      <p:sp>
        <p:nvSpPr>
          <p:cNvPr id="52" name="Rectangle 15"/>
          <p:cNvSpPr>
            <a:spLocks noChangeArrowheads="1"/>
          </p:cNvSpPr>
          <p:nvPr/>
        </p:nvSpPr>
        <p:spPr bwMode="auto">
          <a:xfrm>
            <a:off x="1814513" y="3239606"/>
            <a:ext cx="295275" cy="366713"/>
          </a:xfrm>
          <a:prstGeom prst="rect">
            <a:avLst/>
          </a:prstGeom>
          <a:noFill/>
          <a:ln w="9525">
            <a:noFill/>
            <a:miter lim="800000"/>
            <a:headEnd/>
            <a:tailEnd/>
          </a:ln>
          <a:effectLst/>
        </p:spPr>
        <p:txBody>
          <a:bodyPr wrap="none" lIns="92075" tIns="46038" rIns="92075" bIns="46038">
            <a:spAutoFit/>
          </a:bodyPr>
          <a:lstStyle/>
          <a:p>
            <a:pPr eaLnBrk="0" hangingPunct="0"/>
            <a:r>
              <a:rPr lang="en-US" sz="1800">
                <a:solidFill>
                  <a:schemeClr val="bg2"/>
                </a:solidFill>
                <a:latin typeface="Tahoma" pitchFamily="34" charset="0"/>
                <a:cs typeface="Times New Roman" pitchFamily="18" charset="0"/>
              </a:rPr>
              <a:t>I</a:t>
            </a:r>
          </a:p>
        </p:txBody>
      </p:sp>
      <p:sp>
        <p:nvSpPr>
          <p:cNvPr id="53" name="Text Box 16"/>
          <p:cNvSpPr txBox="1">
            <a:spLocks noChangeArrowheads="1"/>
          </p:cNvSpPr>
          <p:nvPr/>
        </p:nvSpPr>
        <p:spPr bwMode="auto">
          <a:xfrm>
            <a:off x="7359650" y="3077681"/>
            <a:ext cx="184150" cy="336550"/>
          </a:xfrm>
          <a:prstGeom prst="rect">
            <a:avLst/>
          </a:prstGeom>
          <a:noFill/>
          <a:ln w="9525">
            <a:noFill/>
            <a:miter lim="800000"/>
            <a:headEnd/>
            <a:tailEnd/>
          </a:ln>
          <a:effectLst/>
        </p:spPr>
        <p:txBody>
          <a:bodyPr wrap="none">
            <a:spAutoFit/>
          </a:bodyPr>
          <a:lstStyle/>
          <a:p>
            <a:endParaRPr lang="es-ES"/>
          </a:p>
        </p:txBody>
      </p:sp>
      <p:sp>
        <p:nvSpPr>
          <p:cNvPr id="54" name="Rectangle 18"/>
          <p:cNvSpPr>
            <a:spLocks noChangeArrowheads="1"/>
          </p:cNvSpPr>
          <p:nvPr/>
        </p:nvSpPr>
        <p:spPr bwMode="auto">
          <a:xfrm>
            <a:off x="4246563" y="6051069"/>
            <a:ext cx="746125" cy="366712"/>
          </a:xfrm>
          <a:prstGeom prst="rect">
            <a:avLst/>
          </a:prstGeom>
          <a:noFill/>
          <a:ln w="9525">
            <a:noFill/>
            <a:miter lim="800000"/>
            <a:headEnd/>
            <a:tailEnd/>
          </a:ln>
          <a:effectLst/>
        </p:spPr>
        <p:txBody>
          <a:bodyPr wrap="none" lIns="92075" tIns="46038" rIns="92075" bIns="46038">
            <a:spAutoFit/>
          </a:bodyPr>
          <a:lstStyle/>
          <a:p>
            <a:pPr eaLnBrk="0" hangingPunct="0"/>
            <a:r>
              <a:rPr lang="en-US" sz="1800">
                <a:latin typeface="Tahoma" pitchFamily="34" charset="0"/>
                <a:cs typeface="Times New Roman" pitchFamily="18" charset="0"/>
              </a:rPr>
              <a:t>Time</a:t>
            </a:r>
          </a:p>
        </p:txBody>
      </p:sp>
      <p:sp>
        <p:nvSpPr>
          <p:cNvPr id="55" name="Line 19"/>
          <p:cNvSpPr>
            <a:spLocks noChangeShapeType="1"/>
          </p:cNvSpPr>
          <p:nvPr/>
        </p:nvSpPr>
        <p:spPr bwMode="auto">
          <a:xfrm>
            <a:off x="3251200" y="6411431"/>
            <a:ext cx="3048000" cy="0"/>
          </a:xfrm>
          <a:prstGeom prst="line">
            <a:avLst/>
          </a:prstGeom>
          <a:noFill/>
          <a:ln w="12700">
            <a:solidFill>
              <a:schemeClr val="tx1"/>
            </a:solidFill>
            <a:round/>
            <a:headEnd type="none" w="sm" len="sm"/>
            <a:tailEnd type="stealth" w="med" len="lg"/>
          </a:ln>
          <a:effectLst/>
        </p:spPr>
        <p:txBody>
          <a:bodyPr wrap="none" anchor="ctr"/>
          <a:lstStyle/>
          <a:p>
            <a:endParaRPr lang="es-ES"/>
          </a:p>
        </p:txBody>
      </p:sp>
      <p:sp>
        <p:nvSpPr>
          <p:cNvPr id="56" name="Freeform 20"/>
          <p:cNvSpPr>
            <a:spLocks/>
          </p:cNvSpPr>
          <p:nvPr/>
        </p:nvSpPr>
        <p:spPr bwMode="auto">
          <a:xfrm>
            <a:off x="1303338" y="1574319"/>
            <a:ext cx="7586662" cy="3810000"/>
          </a:xfrm>
          <a:custGeom>
            <a:avLst/>
            <a:gdLst/>
            <a:ahLst/>
            <a:cxnLst>
              <a:cxn ang="0">
                <a:pos x="0" y="2400"/>
              </a:cxn>
              <a:cxn ang="0">
                <a:pos x="405" y="2400"/>
              </a:cxn>
              <a:cxn ang="0">
                <a:pos x="405" y="2230"/>
              </a:cxn>
              <a:cxn ang="0">
                <a:pos x="693" y="2230"/>
              </a:cxn>
              <a:cxn ang="0">
                <a:pos x="693" y="1931"/>
              </a:cxn>
              <a:cxn ang="0">
                <a:pos x="1365" y="1931"/>
              </a:cxn>
              <a:cxn ang="0">
                <a:pos x="1365" y="1462"/>
              </a:cxn>
              <a:cxn ang="0">
                <a:pos x="2347" y="1462"/>
              </a:cxn>
              <a:cxn ang="0">
                <a:pos x="2347" y="939"/>
              </a:cxn>
              <a:cxn ang="0">
                <a:pos x="3328" y="939"/>
              </a:cxn>
              <a:cxn ang="0">
                <a:pos x="3328" y="427"/>
              </a:cxn>
              <a:cxn ang="0">
                <a:pos x="4011" y="427"/>
              </a:cxn>
              <a:cxn ang="0">
                <a:pos x="4779" y="0"/>
              </a:cxn>
            </a:cxnLst>
            <a:rect l="0" t="0" r="r" b="b"/>
            <a:pathLst>
              <a:path w="4779" h="2400">
                <a:moveTo>
                  <a:pt x="0" y="2400"/>
                </a:moveTo>
                <a:lnTo>
                  <a:pt x="405" y="2400"/>
                </a:lnTo>
                <a:lnTo>
                  <a:pt x="405" y="2230"/>
                </a:lnTo>
                <a:lnTo>
                  <a:pt x="693" y="2230"/>
                </a:lnTo>
                <a:lnTo>
                  <a:pt x="693" y="1931"/>
                </a:lnTo>
                <a:lnTo>
                  <a:pt x="1365" y="1931"/>
                </a:lnTo>
                <a:lnTo>
                  <a:pt x="1365" y="1462"/>
                </a:lnTo>
                <a:lnTo>
                  <a:pt x="2347" y="1462"/>
                </a:lnTo>
                <a:lnTo>
                  <a:pt x="2347" y="939"/>
                </a:lnTo>
                <a:lnTo>
                  <a:pt x="3328" y="939"/>
                </a:lnTo>
                <a:lnTo>
                  <a:pt x="3328" y="427"/>
                </a:lnTo>
                <a:lnTo>
                  <a:pt x="4011" y="427"/>
                </a:lnTo>
                <a:lnTo>
                  <a:pt x="4779" y="0"/>
                </a:lnTo>
              </a:path>
            </a:pathLst>
          </a:custGeom>
          <a:noFill/>
          <a:ln w="76200">
            <a:solidFill>
              <a:schemeClr val="hlink"/>
            </a:solidFill>
            <a:round/>
            <a:headEnd/>
            <a:tailEnd/>
          </a:ln>
          <a:effectLst/>
        </p:spPr>
        <p:txBody>
          <a:bodyPr wrap="none" anchor="ctr"/>
          <a:lstStyle/>
          <a:p>
            <a:endParaRPr lang="es-ES" dirty="0"/>
          </a:p>
        </p:txBody>
      </p:sp>
      <p:sp>
        <p:nvSpPr>
          <p:cNvPr id="57" name="Rectangle 21"/>
          <p:cNvSpPr>
            <a:spLocks noChangeArrowheads="1"/>
          </p:cNvSpPr>
          <p:nvPr/>
        </p:nvSpPr>
        <p:spPr bwMode="auto">
          <a:xfrm>
            <a:off x="358775" y="3979381"/>
            <a:ext cx="1119188" cy="641350"/>
          </a:xfrm>
          <a:prstGeom prst="rect">
            <a:avLst/>
          </a:prstGeom>
          <a:solidFill>
            <a:schemeClr val="bg1"/>
          </a:solidFill>
          <a:ln w="9525">
            <a:noFill/>
            <a:miter lim="800000"/>
            <a:headEnd/>
            <a:tailEnd/>
          </a:ln>
          <a:effectLst/>
        </p:spPr>
        <p:txBody>
          <a:bodyPr wrap="none" lIns="92075" tIns="46038" rIns="92075" bIns="46038">
            <a:spAutoFit/>
          </a:bodyPr>
          <a:lstStyle/>
          <a:p>
            <a:pPr algn="ctr" eaLnBrk="0" hangingPunct="0"/>
            <a:r>
              <a:rPr lang="en-US" sz="1800">
                <a:latin typeface="Tahoma" pitchFamily="34" charset="0"/>
                <a:cs typeface="Times New Roman" pitchFamily="18" charset="0"/>
              </a:rPr>
              <a:t>Concept</a:t>
            </a:r>
            <a:br>
              <a:rPr lang="en-US" sz="1800">
                <a:latin typeface="Tahoma" pitchFamily="34" charset="0"/>
                <a:cs typeface="Times New Roman" pitchFamily="18" charset="0"/>
              </a:rPr>
            </a:br>
            <a:r>
              <a:rPr lang="en-US" sz="1800">
                <a:latin typeface="Tahoma" pitchFamily="34" charset="0"/>
                <a:cs typeface="Times New Roman" pitchFamily="18" charset="0"/>
              </a:rPr>
              <a:t>Defined</a:t>
            </a:r>
          </a:p>
        </p:txBody>
      </p:sp>
      <p:cxnSp>
        <p:nvCxnSpPr>
          <p:cNvPr id="58" name="AutoShape 22"/>
          <p:cNvCxnSpPr>
            <a:cxnSpLocks noChangeShapeType="1"/>
            <a:stCxn id="57" idx="2"/>
            <a:endCxn id="56" idx="1"/>
          </p:cNvCxnSpPr>
          <p:nvPr/>
        </p:nvCxnSpPr>
        <p:spPr bwMode="auto">
          <a:xfrm>
            <a:off x="919163" y="4620731"/>
            <a:ext cx="989012" cy="763588"/>
          </a:xfrm>
          <a:prstGeom prst="straightConnector1">
            <a:avLst/>
          </a:prstGeom>
          <a:noFill/>
          <a:ln w="9525">
            <a:solidFill>
              <a:schemeClr val="tx1"/>
            </a:solidFill>
            <a:round/>
            <a:headEnd/>
            <a:tailEnd type="triangle" w="med" len="med"/>
          </a:ln>
          <a:effectLst>
            <a:outerShdw dist="35921" dir="2700000" algn="ctr" rotWithShape="0">
              <a:srgbClr val="F9EA28">
                <a:alpha val="89999"/>
              </a:srgbClr>
            </a:outerShdw>
          </a:effectLst>
        </p:spPr>
      </p:cxnSp>
      <p:sp>
        <p:nvSpPr>
          <p:cNvPr id="59" name="Rectangle 23"/>
          <p:cNvSpPr>
            <a:spLocks noChangeArrowheads="1"/>
          </p:cNvSpPr>
          <p:nvPr/>
        </p:nvSpPr>
        <p:spPr bwMode="auto">
          <a:xfrm>
            <a:off x="811213" y="3030056"/>
            <a:ext cx="1344612" cy="641350"/>
          </a:xfrm>
          <a:prstGeom prst="rect">
            <a:avLst/>
          </a:prstGeom>
          <a:solidFill>
            <a:schemeClr val="bg1"/>
          </a:solidFill>
          <a:ln w="9525">
            <a:noFill/>
            <a:miter lim="800000"/>
            <a:headEnd/>
            <a:tailEnd/>
          </a:ln>
          <a:effectLst/>
        </p:spPr>
        <p:txBody>
          <a:bodyPr wrap="none" lIns="92075" tIns="46038" rIns="92075" bIns="46038">
            <a:spAutoFit/>
          </a:bodyPr>
          <a:lstStyle/>
          <a:p>
            <a:pPr algn="ctr" eaLnBrk="0" hangingPunct="0"/>
            <a:r>
              <a:rPr lang="en-US" sz="1800">
                <a:latin typeface="Tahoma" pitchFamily="34" charset="0"/>
                <a:cs typeface="Times New Roman" pitchFamily="18" charset="0"/>
              </a:rPr>
              <a:t>Early</a:t>
            </a:r>
            <a:br>
              <a:rPr lang="en-US" sz="1800">
                <a:latin typeface="Tahoma" pitchFamily="34" charset="0"/>
                <a:cs typeface="Times New Roman" pitchFamily="18" charset="0"/>
              </a:rPr>
            </a:br>
            <a:r>
              <a:rPr lang="en-US" sz="1800">
                <a:latin typeface="Tahoma" pitchFamily="34" charset="0"/>
                <a:cs typeface="Times New Roman" pitchFamily="18" charset="0"/>
              </a:rPr>
              <a:t>Validation</a:t>
            </a:r>
          </a:p>
        </p:txBody>
      </p:sp>
      <p:cxnSp>
        <p:nvCxnSpPr>
          <p:cNvPr id="60" name="AutoShape 24"/>
          <p:cNvCxnSpPr>
            <a:cxnSpLocks noChangeShapeType="1"/>
            <a:stCxn id="59" idx="2"/>
            <a:endCxn id="56" idx="3"/>
          </p:cNvCxnSpPr>
          <p:nvPr/>
        </p:nvCxnSpPr>
        <p:spPr bwMode="auto">
          <a:xfrm>
            <a:off x="1484313" y="3671406"/>
            <a:ext cx="881062" cy="1443038"/>
          </a:xfrm>
          <a:prstGeom prst="straightConnector1">
            <a:avLst/>
          </a:prstGeom>
          <a:noFill/>
          <a:ln w="9525">
            <a:solidFill>
              <a:schemeClr val="tx1"/>
            </a:solidFill>
            <a:round/>
            <a:headEnd/>
            <a:tailEnd type="triangle" w="med" len="med"/>
          </a:ln>
          <a:effectLst>
            <a:outerShdw dist="35921" dir="2700000" algn="ctr" rotWithShape="0">
              <a:srgbClr val="F9EA28">
                <a:alpha val="89999"/>
              </a:srgbClr>
            </a:outerShdw>
          </a:effectLst>
        </p:spPr>
      </p:cxnSp>
      <p:sp>
        <p:nvSpPr>
          <p:cNvPr id="61" name="Rectangle 25"/>
          <p:cNvSpPr>
            <a:spLocks noChangeArrowheads="1"/>
          </p:cNvSpPr>
          <p:nvPr/>
        </p:nvSpPr>
        <p:spPr bwMode="auto">
          <a:xfrm>
            <a:off x="1733550" y="2048981"/>
            <a:ext cx="1131888" cy="641350"/>
          </a:xfrm>
          <a:prstGeom prst="rect">
            <a:avLst/>
          </a:prstGeom>
          <a:solidFill>
            <a:schemeClr val="bg1"/>
          </a:solidFill>
          <a:ln w="9525">
            <a:noFill/>
            <a:miter lim="800000"/>
            <a:headEnd/>
            <a:tailEnd/>
          </a:ln>
          <a:effectLst/>
        </p:spPr>
        <p:txBody>
          <a:bodyPr wrap="none" lIns="92075" tIns="46038" rIns="92075" bIns="46038">
            <a:spAutoFit/>
          </a:bodyPr>
          <a:lstStyle/>
          <a:p>
            <a:pPr algn="ctr" eaLnBrk="0" hangingPunct="0"/>
            <a:r>
              <a:rPr lang="en-US" sz="1800" dirty="0">
                <a:latin typeface="Tahoma" pitchFamily="34" charset="0"/>
                <a:cs typeface="Times New Roman" pitchFamily="18" charset="0"/>
              </a:rPr>
              <a:t>Market</a:t>
            </a:r>
            <a:br>
              <a:rPr lang="en-US" sz="1800" dirty="0">
                <a:latin typeface="Tahoma" pitchFamily="34" charset="0"/>
                <a:cs typeface="Times New Roman" pitchFamily="18" charset="0"/>
              </a:rPr>
            </a:br>
            <a:r>
              <a:rPr lang="en-US" sz="1800" dirty="0">
                <a:latin typeface="Tahoma" pitchFamily="34" charset="0"/>
                <a:cs typeface="Times New Roman" pitchFamily="18" charset="0"/>
              </a:rPr>
              <a:t>Traction</a:t>
            </a:r>
          </a:p>
        </p:txBody>
      </p:sp>
      <p:cxnSp>
        <p:nvCxnSpPr>
          <p:cNvPr id="62" name="AutoShape 26"/>
          <p:cNvCxnSpPr>
            <a:cxnSpLocks noChangeShapeType="1"/>
            <a:stCxn id="61" idx="2"/>
            <a:endCxn id="56" idx="5"/>
          </p:cNvCxnSpPr>
          <p:nvPr/>
        </p:nvCxnSpPr>
        <p:spPr bwMode="auto">
          <a:xfrm>
            <a:off x="2300288" y="2690331"/>
            <a:ext cx="1131887" cy="1949450"/>
          </a:xfrm>
          <a:prstGeom prst="straightConnector1">
            <a:avLst/>
          </a:prstGeom>
          <a:noFill/>
          <a:ln w="9525">
            <a:solidFill>
              <a:schemeClr val="tx1"/>
            </a:solidFill>
            <a:round/>
            <a:headEnd/>
            <a:tailEnd type="triangle" w="med" len="med"/>
          </a:ln>
          <a:effectLst>
            <a:outerShdw dist="35921" dir="2700000" algn="ctr" rotWithShape="0">
              <a:srgbClr val="F9EA28">
                <a:alpha val="89999"/>
              </a:srgbClr>
            </a:outerShdw>
          </a:effectLst>
        </p:spPr>
      </p:cxnSp>
      <p:sp>
        <p:nvSpPr>
          <p:cNvPr id="63" name="Rectangle 27"/>
          <p:cNvSpPr>
            <a:spLocks noChangeArrowheads="1"/>
          </p:cNvSpPr>
          <p:nvPr/>
        </p:nvSpPr>
        <p:spPr bwMode="auto">
          <a:xfrm>
            <a:off x="3262313" y="1810856"/>
            <a:ext cx="1268412" cy="641350"/>
          </a:xfrm>
          <a:prstGeom prst="rect">
            <a:avLst/>
          </a:prstGeom>
          <a:solidFill>
            <a:schemeClr val="bg1"/>
          </a:solidFill>
          <a:ln w="9525">
            <a:noFill/>
            <a:miter lim="800000"/>
            <a:headEnd/>
            <a:tailEnd/>
          </a:ln>
          <a:effectLst/>
        </p:spPr>
        <p:txBody>
          <a:bodyPr wrap="none" lIns="92075" tIns="46038" rIns="92075" bIns="46038">
            <a:spAutoFit/>
          </a:bodyPr>
          <a:lstStyle/>
          <a:p>
            <a:pPr algn="ctr" eaLnBrk="0" hangingPunct="0"/>
            <a:r>
              <a:rPr lang="en-US" sz="1800">
                <a:latin typeface="Tahoma" pitchFamily="34" charset="0"/>
                <a:cs typeface="Times New Roman" pitchFamily="18" charset="0"/>
              </a:rPr>
              <a:t>Scale</a:t>
            </a:r>
            <a:br>
              <a:rPr lang="en-US" sz="1800">
                <a:latin typeface="Tahoma" pitchFamily="34" charset="0"/>
                <a:cs typeface="Times New Roman" pitchFamily="18" charset="0"/>
              </a:rPr>
            </a:br>
            <a:r>
              <a:rPr lang="en-US" sz="1800">
                <a:latin typeface="Tahoma" pitchFamily="34" charset="0"/>
                <a:cs typeface="Times New Roman" pitchFamily="18" charset="0"/>
              </a:rPr>
              <a:t>Validated</a:t>
            </a:r>
          </a:p>
        </p:txBody>
      </p:sp>
      <p:cxnSp>
        <p:nvCxnSpPr>
          <p:cNvPr id="64" name="AutoShape 28"/>
          <p:cNvCxnSpPr>
            <a:cxnSpLocks noChangeShapeType="1"/>
            <a:stCxn id="63" idx="2"/>
            <a:endCxn id="56" idx="7"/>
          </p:cNvCxnSpPr>
          <p:nvPr/>
        </p:nvCxnSpPr>
        <p:spPr bwMode="auto">
          <a:xfrm>
            <a:off x="3897313" y="2452206"/>
            <a:ext cx="1131887" cy="1481138"/>
          </a:xfrm>
          <a:prstGeom prst="straightConnector1">
            <a:avLst/>
          </a:prstGeom>
          <a:noFill/>
          <a:ln w="9525">
            <a:solidFill>
              <a:schemeClr val="tx1"/>
            </a:solidFill>
            <a:round/>
            <a:headEnd/>
            <a:tailEnd type="triangle" w="med" len="med"/>
          </a:ln>
          <a:effectLst>
            <a:outerShdw dist="35921" dir="2700000" algn="ctr" rotWithShape="0">
              <a:srgbClr val="F9EA28">
                <a:alpha val="89999"/>
              </a:srgbClr>
            </a:outerShdw>
          </a:effectLst>
        </p:spPr>
      </p:cxnSp>
      <p:sp>
        <p:nvSpPr>
          <p:cNvPr id="65" name="Rectangle 29"/>
          <p:cNvSpPr>
            <a:spLocks noChangeArrowheads="1"/>
          </p:cNvSpPr>
          <p:nvPr/>
        </p:nvSpPr>
        <p:spPr bwMode="auto">
          <a:xfrm>
            <a:off x="4706938" y="1591781"/>
            <a:ext cx="1484312" cy="641350"/>
          </a:xfrm>
          <a:prstGeom prst="rect">
            <a:avLst/>
          </a:prstGeom>
          <a:solidFill>
            <a:schemeClr val="bg1"/>
          </a:solidFill>
          <a:ln w="9525">
            <a:noFill/>
            <a:miter lim="800000"/>
            <a:headEnd/>
            <a:tailEnd/>
          </a:ln>
          <a:effectLst/>
        </p:spPr>
        <p:txBody>
          <a:bodyPr wrap="none" lIns="92075" tIns="46038" rIns="92075" bIns="46038">
            <a:spAutoFit/>
          </a:bodyPr>
          <a:lstStyle/>
          <a:p>
            <a:pPr algn="ctr" eaLnBrk="0" hangingPunct="0"/>
            <a:r>
              <a:rPr lang="en-US" sz="1800" dirty="0">
                <a:latin typeface="Tahoma" pitchFamily="34" charset="0"/>
                <a:cs typeface="Times New Roman" pitchFamily="18" charset="0"/>
              </a:rPr>
              <a:t>Predictable</a:t>
            </a:r>
            <a:br>
              <a:rPr lang="en-US" sz="1800" dirty="0">
                <a:latin typeface="Tahoma" pitchFamily="34" charset="0"/>
                <a:cs typeface="Times New Roman" pitchFamily="18" charset="0"/>
              </a:rPr>
            </a:br>
            <a:r>
              <a:rPr lang="en-US" sz="1800" dirty="0">
                <a:latin typeface="Tahoma" pitchFamily="34" charset="0"/>
                <a:cs typeface="Times New Roman" pitchFamily="18" charset="0"/>
              </a:rPr>
              <a:t>Scale</a:t>
            </a:r>
          </a:p>
        </p:txBody>
      </p:sp>
      <p:cxnSp>
        <p:nvCxnSpPr>
          <p:cNvPr id="66" name="AutoShape 30"/>
          <p:cNvCxnSpPr>
            <a:cxnSpLocks noChangeShapeType="1"/>
            <a:stCxn id="65" idx="2"/>
            <a:endCxn id="56" idx="9"/>
          </p:cNvCxnSpPr>
          <p:nvPr/>
        </p:nvCxnSpPr>
        <p:spPr bwMode="auto">
          <a:xfrm>
            <a:off x="5449888" y="2233131"/>
            <a:ext cx="1174750" cy="831850"/>
          </a:xfrm>
          <a:prstGeom prst="straightConnector1">
            <a:avLst/>
          </a:prstGeom>
          <a:noFill/>
          <a:ln w="9525">
            <a:solidFill>
              <a:schemeClr val="tx1"/>
            </a:solidFill>
            <a:round/>
            <a:headEnd/>
            <a:tailEnd type="triangle" w="med" len="med"/>
          </a:ln>
          <a:effectLst>
            <a:outerShdw dist="35921" dir="2700000" algn="ctr" rotWithShape="0">
              <a:srgbClr val="F9EA28">
                <a:alpha val="89999"/>
              </a:srgbClr>
            </a:outerShdw>
          </a:effectLst>
        </p:spPr>
      </p:cxnSp>
      <p:sp>
        <p:nvSpPr>
          <p:cNvPr id="68" name="Arc 4"/>
          <p:cNvSpPr>
            <a:spLocks/>
          </p:cNvSpPr>
          <p:nvPr/>
        </p:nvSpPr>
        <p:spPr bwMode="auto">
          <a:xfrm>
            <a:off x="5450037" y="2424536"/>
            <a:ext cx="2962275" cy="4857750"/>
          </a:xfrm>
          <a:custGeom>
            <a:avLst/>
            <a:gdLst>
              <a:gd name="G0" fmla="+- 18304 0 0"/>
              <a:gd name="G1" fmla="+- 21600 0 0"/>
              <a:gd name="G2" fmla="+- 21600 0 0"/>
              <a:gd name="T0" fmla="*/ 0 w 18304"/>
              <a:gd name="T1" fmla="*/ 10132 h 21600"/>
              <a:gd name="T2" fmla="*/ 18291 w 18304"/>
              <a:gd name="T3" fmla="*/ 0 h 21600"/>
              <a:gd name="T4" fmla="*/ 18304 w 18304"/>
              <a:gd name="T5" fmla="*/ 21600 h 21600"/>
            </a:gdLst>
            <a:ahLst/>
            <a:cxnLst>
              <a:cxn ang="0">
                <a:pos x="T0" y="T1"/>
              </a:cxn>
              <a:cxn ang="0">
                <a:pos x="T2" y="T3"/>
              </a:cxn>
              <a:cxn ang="0">
                <a:pos x="T4" y="T5"/>
              </a:cxn>
            </a:cxnLst>
            <a:rect l="0" t="0" r="r" b="b"/>
            <a:pathLst>
              <a:path w="18304" h="21600" fill="none" extrusionOk="0">
                <a:moveTo>
                  <a:pt x="-1" y="10131"/>
                </a:moveTo>
                <a:cubicBezTo>
                  <a:pt x="3946" y="3831"/>
                  <a:pt x="10856" y="4"/>
                  <a:pt x="18291" y="0"/>
                </a:cubicBezTo>
              </a:path>
              <a:path w="18304" h="21600" stroke="0" extrusionOk="0">
                <a:moveTo>
                  <a:pt x="-1" y="10131"/>
                </a:moveTo>
                <a:cubicBezTo>
                  <a:pt x="3946" y="3831"/>
                  <a:pt x="10856" y="4"/>
                  <a:pt x="18291" y="0"/>
                </a:cubicBezTo>
                <a:lnTo>
                  <a:pt x="18304" y="21600"/>
                </a:lnTo>
                <a:close/>
              </a:path>
            </a:pathLst>
          </a:custGeom>
          <a:noFill/>
          <a:ln w="57150" cap="rnd">
            <a:solidFill>
              <a:srgbClr val="008040"/>
            </a:solidFill>
            <a:round/>
            <a:headEnd type="none" w="sm" len="sm"/>
            <a:tailEnd type="none" w="sm" len="sm"/>
          </a:ln>
          <a:effectLst/>
        </p:spPr>
        <p:txBody>
          <a:bodyPr wrap="none" anchor="ctr"/>
          <a:lstStyle/>
          <a:p>
            <a:endParaRPr lang="es-ES"/>
          </a:p>
        </p:txBody>
      </p:sp>
      <p:sp>
        <p:nvSpPr>
          <p:cNvPr id="32" name="Text Box 3"/>
          <p:cNvSpPr txBox="1">
            <a:spLocks noChangeArrowheads="1"/>
          </p:cNvSpPr>
          <p:nvPr/>
        </p:nvSpPr>
        <p:spPr bwMode="auto">
          <a:xfrm>
            <a:off x="4765964" y="6518563"/>
            <a:ext cx="3616036" cy="246221"/>
          </a:xfrm>
          <a:prstGeom prst="rect">
            <a:avLst/>
          </a:prstGeom>
          <a:noFill/>
          <a:ln w="9525" algn="ctr">
            <a:noFill/>
            <a:miter lim="800000"/>
            <a:headEnd/>
            <a:tailEnd/>
          </a:ln>
        </p:spPr>
        <p:txBody>
          <a:bodyPr wrap="square">
            <a:spAutoFit/>
          </a:bodyPr>
          <a:lstStyle/>
          <a:p>
            <a:pPr>
              <a:spcBef>
                <a:spcPct val="50000"/>
              </a:spcBef>
            </a:pPr>
            <a:r>
              <a:rPr lang="es-ES" sz="1000" dirty="0" err="1">
                <a:latin typeface="Arial Unicode MS" pitchFamily="34" charset="-128"/>
              </a:rPr>
              <a:t>Source</a:t>
            </a:r>
            <a:r>
              <a:rPr lang="es-ES" sz="1000" dirty="0">
                <a:latin typeface="Arial Unicode MS" pitchFamily="34" charset="-128"/>
              </a:rPr>
              <a:t>: Jerry Engel, Josep Pique &amp; Itxaso del Palacio, 2010.</a:t>
            </a:r>
          </a:p>
        </p:txBody>
      </p:sp>
    </p:spTree>
    <p:extLst>
      <p:ext uri="{BB962C8B-B14F-4D97-AF65-F5344CB8AC3E}">
        <p14:creationId xmlns:p14="http://schemas.microsoft.com/office/powerpoint/2010/main" xmlns="" val="54877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3000"/>
                                        <p:tgtEl>
                                          <p:spTgt spid="56"/>
                                        </p:tgtEl>
                                      </p:cBhvr>
                                    </p:animEffect>
                                  </p:childTnLst>
                                </p:cTn>
                              </p:par>
                            </p:childTnLst>
                          </p:cTn>
                        </p:par>
                        <p:par>
                          <p:cTn id="8" fill="hold">
                            <p:stCondLst>
                              <p:cond delay="3000"/>
                            </p:stCondLst>
                            <p:childTnLst>
                              <p:par>
                                <p:cTn id="9" presetID="22" presetClass="entr" presetSubtype="1"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up)">
                                      <p:cBhvr>
                                        <p:cTn id="11" dur="500"/>
                                        <p:tgtEl>
                                          <p:spTgt spid="57"/>
                                        </p:tgtEl>
                                      </p:cBhvr>
                                    </p:animEffect>
                                  </p:childTnLst>
                                </p:cTn>
                              </p:par>
                            </p:childTnLst>
                          </p:cTn>
                        </p:par>
                        <p:par>
                          <p:cTn id="12" fill="hold">
                            <p:stCondLst>
                              <p:cond delay="3500"/>
                            </p:stCondLst>
                            <p:childTnLst>
                              <p:par>
                                <p:cTn id="13" presetID="22" presetClass="entr" presetSubtype="1"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up)">
                                      <p:cBhvr>
                                        <p:cTn id="15" dur="500"/>
                                        <p:tgtEl>
                                          <p:spTgt spid="58"/>
                                        </p:tgtEl>
                                      </p:cBhvr>
                                    </p:animEffect>
                                  </p:childTnLst>
                                </p:cTn>
                              </p:par>
                            </p:childTnLst>
                          </p:cTn>
                        </p:par>
                        <p:par>
                          <p:cTn id="16" fill="hold">
                            <p:stCondLst>
                              <p:cond delay="4000"/>
                            </p:stCondLst>
                            <p:childTnLst>
                              <p:par>
                                <p:cTn id="17" presetID="22" presetClass="entr" presetSubtype="1"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500"/>
                                        <p:tgtEl>
                                          <p:spTgt spid="59"/>
                                        </p:tgtEl>
                                      </p:cBhvr>
                                    </p:animEffect>
                                  </p:childTnLst>
                                </p:cTn>
                              </p:par>
                            </p:childTnLst>
                          </p:cTn>
                        </p:par>
                        <p:par>
                          <p:cTn id="20" fill="hold">
                            <p:stCondLst>
                              <p:cond delay="4500"/>
                            </p:stCondLst>
                            <p:childTnLst>
                              <p:par>
                                <p:cTn id="21" presetID="22" presetClass="entr" presetSubtype="1"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up)">
                                      <p:cBhvr>
                                        <p:cTn id="23" dur="500"/>
                                        <p:tgtEl>
                                          <p:spTgt spid="60"/>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500"/>
                                        <p:tgtEl>
                                          <p:spTgt spid="61"/>
                                        </p:tgtEl>
                                      </p:cBhvr>
                                    </p:animEffect>
                                  </p:childTnLst>
                                </p:cTn>
                              </p:par>
                            </p:childTnLst>
                          </p:cTn>
                        </p:par>
                        <p:par>
                          <p:cTn id="28" fill="hold">
                            <p:stCondLst>
                              <p:cond delay="5500"/>
                            </p:stCondLst>
                            <p:childTnLst>
                              <p:par>
                                <p:cTn id="29" presetID="22" presetClass="entr" presetSubtype="1"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up)">
                                      <p:cBhvr>
                                        <p:cTn id="31" dur="500"/>
                                        <p:tgtEl>
                                          <p:spTgt spid="62"/>
                                        </p:tgtEl>
                                      </p:cBhvr>
                                    </p:animEffect>
                                  </p:childTnLst>
                                </p:cTn>
                              </p:par>
                            </p:childTnLst>
                          </p:cTn>
                        </p:par>
                        <p:par>
                          <p:cTn id="32" fill="hold">
                            <p:stCondLst>
                              <p:cond delay="6000"/>
                            </p:stCondLst>
                            <p:childTnLst>
                              <p:par>
                                <p:cTn id="33" presetID="22" presetClass="entr" presetSubtype="1"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up)">
                                      <p:cBhvr>
                                        <p:cTn id="35" dur="500"/>
                                        <p:tgtEl>
                                          <p:spTgt spid="63"/>
                                        </p:tgtEl>
                                      </p:cBhvr>
                                    </p:animEffect>
                                  </p:childTnLst>
                                </p:cTn>
                              </p:par>
                            </p:childTnLst>
                          </p:cTn>
                        </p:par>
                        <p:par>
                          <p:cTn id="36" fill="hold">
                            <p:stCondLst>
                              <p:cond delay="6500"/>
                            </p:stCondLst>
                            <p:childTnLst>
                              <p:par>
                                <p:cTn id="37" presetID="22" presetClass="entr" presetSubtype="1"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7000"/>
                            </p:stCondLst>
                            <p:childTnLst>
                              <p:par>
                                <p:cTn id="41" presetID="22" presetClass="entr" presetSubtype="1" fill="hold"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up)">
                                      <p:cBhvr>
                                        <p:cTn id="43" dur="500"/>
                                        <p:tgtEl>
                                          <p:spTgt spid="65"/>
                                        </p:tgtEl>
                                      </p:cBhvr>
                                    </p:animEffect>
                                  </p:childTnLst>
                                </p:cTn>
                              </p:par>
                            </p:childTnLst>
                          </p:cTn>
                        </p:par>
                        <p:par>
                          <p:cTn id="44" fill="hold">
                            <p:stCondLst>
                              <p:cond delay="7500"/>
                            </p:stCondLst>
                            <p:childTnLst>
                              <p:par>
                                <p:cTn id="45" presetID="22" presetClass="entr" presetSubtype="1"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up)">
                                      <p:cBhvr>
                                        <p:cTn id="47" dur="500"/>
                                        <p:tgtEl>
                                          <p:spTgt spid="66"/>
                                        </p:tgtEl>
                                      </p:cBhvr>
                                    </p:animEffect>
                                  </p:childTnLst>
                                </p:cTn>
                              </p:par>
                            </p:childTnLst>
                          </p:cTn>
                        </p:par>
                        <p:par>
                          <p:cTn id="48" fill="hold">
                            <p:stCondLst>
                              <p:cond delay="8000"/>
                            </p:stCondLst>
                            <p:childTnLst>
                              <p:par>
                                <p:cTn id="49" presetID="1" presetClass="entr" presetSubtype="0" fill="hold" grpId="0" nodeType="afterEffect">
                                  <p:stCondLst>
                                    <p:cond delay="0"/>
                                  </p:stCondLst>
                                  <p:childTnLst>
                                    <p:set>
                                      <p:cBhvr>
                                        <p:cTn id="50" dur="1" fill="hold">
                                          <p:stCondLst>
                                            <p:cond delay="49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9" grpId="0" animBg="1"/>
      <p:bldP spid="61" grpId="0" animBg="1"/>
      <p:bldP spid="63" grpId="0" animBg="1"/>
      <p:bldP spid="3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12049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9220" name="Rectángulo 5"/>
          <p:cNvSpPr>
            <a:spLocks noChangeArrowheads="1"/>
          </p:cNvSpPr>
          <p:nvPr/>
        </p:nvSpPr>
        <p:spPr bwMode="auto">
          <a:xfrm>
            <a:off x="347663" y="284163"/>
            <a:ext cx="8529514" cy="584775"/>
          </a:xfrm>
          <a:prstGeom prst="rect">
            <a:avLst/>
          </a:prstGeom>
          <a:noFill/>
          <a:ln w="9525">
            <a:noFill/>
            <a:miter lim="800000"/>
            <a:headEnd/>
            <a:tailEnd/>
          </a:ln>
        </p:spPr>
        <p:txBody>
          <a:bodyPr wrap="none">
            <a:spAutoFit/>
          </a:bodyPr>
          <a:lstStyle/>
          <a:p>
            <a:pPr eaLnBrk="1" hangingPunct="1"/>
            <a:r>
              <a:rPr lang="en-US" altLang="es-ES" sz="3200" dirty="0">
                <a:solidFill>
                  <a:srgbClr val="009B3A"/>
                </a:solidFill>
                <a:latin typeface="HelveticaNeueLT Std UltLt"/>
                <a:cs typeface="Browallia New" pitchFamily="34" charset="-34"/>
              </a:rPr>
              <a:t>1.5.- </a:t>
            </a:r>
            <a:r>
              <a:rPr lang="en-US" altLang="es-ES" sz="2600" dirty="0">
                <a:solidFill>
                  <a:srgbClr val="009B3A"/>
                </a:solidFill>
                <a:latin typeface="HelveticaNeueLT Std UltLt"/>
                <a:cs typeface="Browallia New" pitchFamily="34" charset="-34"/>
              </a:rPr>
              <a:t>FROM BUSINESS PLAN TO BUSINESS MODEL </a:t>
            </a:r>
          </a:p>
        </p:txBody>
      </p:sp>
      <p:pic>
        <p:nvPicPr>
          <p:cNvPr id="2" name="Imagen 1"/>
          <p:cNvPicPr>
            <a:picLocks noChangeAspect="1"/>
          </p:cNvPicPr>
          <p:nvPr/>
        </p:nvPicPr>
        <p:blipFill>
          <a:blip r:embed="rId3"/>
          <a:stretch>
            <a:fillRect/>
          </a:stretch>
        </p:blipFill>
        <p:spPr>
          <a:xfrm>
            <a:off x="611982" y="2713696"/>
            <a:ext cx="7596188" cy="4470543"/>
          </a:xfrm>
          <a:prstGeom prst="rect">
            <a:avLst/>
          </a:prstGeom>
        </p:spPr>
      </p:pic>
      <p:pic>
        <p:nvPicPr>
          <p:cNvPr id="3" name="Imagen 2"/>
          <p:cNvPicPr>
            <a:picLocks noChangeAspect="1"/>
          </p:cNvPicPr>
          <p:nvPr/>
        </p:nvPicPr>
        <p:blipFill>
          <a:blip r:embed="rId4"/>
          <a:stretch>
            <a:fillRect/>
          </a:stretch>
        </p:blipFill>
        <p:spPr>
          <a:xfrm>
            <a:off x="1587105" y="1204913"/>
            <a:ext cx="6149577" cy="1941972"/>
          </a:xfrm>
          <a:prstGeom prst="rect">
            <a:avLst/>
          </a:prstGeom>
        </p:spPr>
      </p:pic>
      <p:sp>
        <p:nvSpPr>
          <p:cNvPr id="105" name="67 CuadroTexto"/>
          <p:cNvSpPr txBox="1"/>
          <p:nvPr/>
        </p:nvSpPr>
        <p:spPr>
          <a:xfrm>
            <a:off x="2692865" y="6522518"/>
            <a:ext cx="6120680" cy="276999"/>
          </a:xfrm>
          <a:prstGeom prst="rect">
            <a:avLst/>
          </a:prstGeom>
          <a:noFill/>
        </p:spPr>
        <p:txBody>
          <a:bodyPr wrap="square" rtlCol="0">
            <a:spAutoFit/>
          </a:bodyPr>
          <a:lstStyle/>
          <a:p>
            <a:pPr algn="r"/>
            <a:r>
              <a:rPr lang="en-GB" sz="1200" b="1" kern="1200" dirty="0">
                <a:latin typeface="Arial" pitchFamily="34" charset="0"/>
                <a:ea typeface="+mn-ea"/>
                <a:cs typeface="+mn-cs"/>
              </a:rPr>
              <a:t>Source:</a:t>
            </a:r>
            <a:r>
              <a:rPr lang="en-GB" sz="1200" b="1" kern="1200" baseline="0" dirty="0">
                <a:latin typeface="Arial" pitchFamily="34" charset="0"/>
                <a:ea typeface="+mn-ea"/>
                <a:cs typeface="+mn-cs"/>
              </a:rPr>
              <a:t> Jerry Engel – Steve Blank</a:t>
            </a:r>
            <a:r>
              <a:rPr lang="en-GB" sz="1200" b="1" kern="1200" dirty="0">
                <a:latin typeface="Arial" pitchFamily="34" charset="0"/>
                <a:ea typeface="+mn-ea"/>
                <a:cs typeface="+mn-cs"/>
              </a:rPr>
              <a:t> 2015</a:t>
            </a:r>
            <a:endParaRPr lang="es-ES" sz="1200" dirty="0"/>
          </a:p>
        </p:txBody>
      </p:sp>
    </p:spTree>
    <p:extLst>
      <p:ext uri="{BB962C8B-B14F-4D97-AF65-F5344CB8AC3E}">
        <p14:creationId xmlns:p14="http://schemas.microsoft.com/office/powerpoint/2010/main" xmlns="" val="382299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p:txBody>
          <a:bodyPr/>
          <a:lstStyle/>
          <a:p>
            <a:pPr eaLnBrk="1" hangingPunct="1"/>
            <a:endParaRPr lang="es-ES" altLang="es-ES"/>
          </a:p>
        </p:txBody>
      </p:sp>
      <p:sp>
        <p:nvSpPr>
          <p:cNvPr id="15363" name="Marcador de contenido 2"/>
          <p:cNvSpPr>
            <a:spLocks noGrp="1"/>
          </p:cNvSpPr>
          <p:nvPr>
            <p:ph idx="1"/>
          </p:nvPr>
        </p:nvSpPr>
        <p:spPr/>
        <p:txBody>
          <a:bodyPr/>
          <a:lstStyle/>
          <a:p>
            <a:pPr eaLnBrk="1" hangingPunct="1"/>
            <a:endParaRPr lang="es-ES" altLang="es-ES"/>
          </a:p>
        </p:txBody>
      </p:sp>
      <p:sp>
        <p:nvSpPr>
          <p:cNvPr id="4" name="Rectángulo 3"/>
          <p:cNvSpPr/>
          <p:nvPr/>
        </p:nvSpPr>
        <p:spPr>
          <a:xfrm>
            <a:off x="0" y="11113"/>
            <a:ext cx="9144000" cy="5689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15365" name="CuadroTexto 4"/>
          <p:cNvSpPr txBox="1">
            <a:spLocks noChangeArrowheads="1"/>
          </p:cNvSpPr>
          <p:nvPr/>
        </p:nvSpPr>
        <p:spPr bwMode="auto">
          <a:xfrm>
            <a:off x="536575" y="1697038"/>
            <a:ext cx="8953500" cy="1446550"/>
          </a:xfrm>
          <a:prstGeom prst="rect">
            <a:avLst/>
          </a:prstGeom>
          <a:noFill/>
          <a:ln w="9525">
            <a:noFill/>
            <a:miter lim="800000"/>
            <a:headEnd/>
            <a:tailEnd/>
          </a:ln>
        </p:spPr>
        <p:txBody>
          <a:bodyPr>
            <a:spAutoFit/>
          </a:bodyPr>
          <a:lstStyle/>
          <a:p>
            <a:pPr eaLnBrk="1" hangingPunct="1"/>
            <a:r>
              <a:rPr lang="es-ES" altLang="es-ES" sz="4400" dirty="0">
                <a:solidFill>
                  <a:srgbClr val="009B3A"/>
                </a:solidFill>
                <a:latin typeface="HelveticaNeueLT Std UltLt"/>
                <a:cs typeface="Browallia New" pitchFamily="34" charset="-34"/>
              </a:rPr>
              <a:t>2.- OPEN INNOVATION &amp; </a:t>
            </a:r>
          </a:p>
          <a:p>
            <a:pPr eaLnBrk="1" hangingPunct="1"/>
            <a:r>
              <a:rPr lang="es-ES" altLang="es-ES" sz="4400" dirty="0">
                <a:solidFill>
                  <a:srgbClr val="009B3A"/>
                </a:solidFill>
                <a:latin typeface="HelveticaNeueLT Std UltLt"/>
                <a:cs typeface="Browallia New" pitchFamily="34" charset="-34"/>
              </a:rPr>
              <a:t>OPEN GOVERNMENT</a:t>
            </a:r>
          </a:p>
        </p:txBody>
      </p:sp>
      <p:pic>
        <p:nvPicPr>
          <p:cNvPr id="15366" name="Imagen 5"/>
          <p:cNvPicPr>
            <a:picLocks noChangeAspect="1"/>
          </p:cNvPicPr>
          <p:nvPr/>
        </p:nvPicPr>
        <p:blipFill>
          <a:blip r:embed="rId2" cstate="print"/>
          <a:srcRect/>
          <a:stretch>
            <a:fillRect/>
          </a:stretch>
        </p:blipFill>
        <p:spPr bwMode="auto">
          <a:xfrm>
            <a:off x="7038975" y="5922963"/>
            <a:ext cx="1814513" cy="709612"/>
          </a:xfrm>
          <a:prstGeom prst="rect">
            <a:avLst/>
          </a:prstGeom>
          <a:noFill/>
          <a:ln w="9525">
            <a:noFill/>
            <a:miter lim="800000"/>
            <a:headEnd/>
            <a:tailEnd/>
          </a:ln>
        </p:spPr>
      </p:pic>
      <p:pic>
        <p:nvPicPr>
          <p:cNvPr id="8" name="Picture 2" descr="IAS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515" y="5954632"/>
            <a:ext cx="4176464" cy="6779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28691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7512</TotalTime>
  <Words>1115</Words>
  <Application>Microsoft Office PowerPoint</Application>
  <PresentationFormat>Apresentação na tela (4:3)</PresentationFormat>
  <Paragraphs>469</Paragraphs>
  <Slides>45</Slides>
  <Notes>24</Notes>
  <HiddenSlides>0</HiddenSlides>
  <MMClips>0</MMClips>
  <ScaleCrop>false</ScaleCrop>
  <HeadingPairs>
    <vt:vector size="4" baseType="variant">
      <vt:variant>
        <vt:lpstr>Tema</vt:lpstr>
      </vt:variant>
      <vt:variant>
        <vt:i4>1</vt:i4>
      </vt:variant>
      <vt:variant>
        <vt:lpstr>Títulos de slides</vt:lpstr>
      </vt:variant>
      <vt:variant>
        <vt:i4>45</vt:i4>
      </vt:variant>
    </vt:vector>
  </HeadingPairs>
  <TitlesOfParts>
    <vt:vector size="46"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CANDY INNOVATION MODEL</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La Salle Campus BCN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Borja Piñeiro Mundin</dc:creator>
  <cp:lastModifiedBy>usuario</cp:lastModifiedBy>
  <cp:revision>343</cp:revision>
  <dcterms:created xsi:type="dcterms:W3CDTF">2015-06-16T08:25:41Z</dcterms:created>
  <dcterms:modified xsi:type="dcterms:W3CDTF">2019-05-30T15:37:38Z</dcterms:modified>
</cp:coreProperties>
</file>