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79" r:id="rId4"/>
    <p:sldId id="258" r:id="rId5"/>
    <p:sldId id="261" r:id="rId6"/>
    <p:sldId id="278" r:id="rId7"/>
    <p:sldId id="263" r:id="rId8"/>
    <p:sldId id="257" r:id="rId9"/>
    <p:sldId id="264" r:id="rId10"/>
    <p:sldId id="267" r:id="rId11"/>
    <p:sldId id="271" r:id="rId12"/>
    <p:sldId id="272" r:id="rId13"/>
    <p:sldId id="268" r:id="rId14"/>
    <p:sldId id="273" r:id="rId15"/>
    <p:sldId id="266" r:id="rId16"/>
    <p:sldId id="27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0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042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10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39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3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04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21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863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87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240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42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16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518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nsultapopular.rs.gov.b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707" y="167373"/>
            <a:ext cx="5232974" cy="4223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281" y="167373"/>
            <a:ext cx="2090603" cy="2090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6460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607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1 – ASSEMBLEIA REGIONAL INICIAL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13594"/>
            <a:ext cx="10515600" cy="185810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ESCOLHER A COMISSÃO REGIONAL</a:t>
            </a:r>
          </a:p>
          <a:p>
            <a:r>
              <a:rPr lang="pt-BR" dirty="0" smtClean="0"/>
              <a:t>DEFINIR O CALENDÁRIO DAS ASSEMBLEIAS MUNICIPAIS</a:t>
            </a:r>
          </a:p>
          <a:p>
            <a:r>
              <a:rPr lang="pt-BR" dirty="0" smtClean="0"/>
              <a:t>AVALIAR OS PROJETOS ELEGIVEIS, PODENDO FAZER PROPOSTA DE INCLUSÃO NO PED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199" y="3796302"/>
            <a:ext cx="11062063" cy="6425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/>
              <a:t>2 – ASSEMBLEIA MUNICIPAL OU MICRORREGIONAL</a:t>
            </a:r>
            <a:endParaRPr lang="pt-BR" sz="40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38200" y="4663439"/>
            <a:ext cx="10515600" cy="17504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ANALISAR OS PROJETOS DO CADERNO DE DIRETRIZES E ESCOLHER CINCO, PODENDO FAZER PROPOSTA DE INCLUSÃO NO PED A SER APROVADO NA ASSEMBLEIA AMPLIADA.</a:t>
            </a:r>
          </a:p>
          <a:p>
            <a:r>
              <a:rPr lang="pt-BR" dirty="0" smtClean="0"/>
              <a:t>ELEGE DELEGADOS (30 participantes = 1 delegado)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" y="12702"/>
            <a:ext cx="1045029" cy="8433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6671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36281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/>
              <a:t>3</a:t>
            </a:r>
            <a:r>
              <a:rPr lang="pt-BR" sz="4000" dirty="0" smtClean="0"/>
              <a:t> – ASSEMBLEIA REGIONAL AMPLIADA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25634"/>
            <a:ext cx="10515600" cy="3971108"/>
          </a:xfrm>
        </p:spPr>
        <p:txBody>
          <a:bodyPr>
            <a:normAutofit/>
          </a:bodyPr>
          <a:lstStyle/>
          <a:p>
            <a:r>
              <a:rPr lang="pt-BR" dirty="0" smtClean="0"/>
              <a:t>APROVA A INCLUSÃO DE PROJETOS NO PED</a:t>
            </a:r>
          </a:p>
          <a:p>
            <a:r>
              <a:rPr lang="pt-BR" dirty="0" smtClean="0"/>
              <a:t>APROVA OS PROJETOS QUE IRÃO PARA A CÉDULA (6 a 10)</a:t>
            </a:r>
          </a:p>
          <a:p>
            <a:r>
              <a:rPr lang="pt-BR" dirty="0" smtClean="0"/>
              <a:t>DEFINE QUANTOS PROJETOS SERÃO ELEITOS (1 a 5)</a:t>
            </a:r>
          </a:p>
          <a:p>
            <a:r>
              <a:rPr lang="pt-BR" dirty="0" smtClean="0"/>
              <a:t>DEFINE QUAL O PERCENTUAL DE RECURSOS CABERÁ A CADA UM DOS PROJETOS ELEITOS</a:t>
            </a:r>
          </a:p>
          <a:p>
            <a:r>
              <a:rPr lang="pt-BR" dirty="0" smtClean="0"/>
              <a:t>DEFINE OS CRITÉRIOS DE DISTRIBUIÇÃO DO RECURSO DENTRO DO PROJETO ELEITO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515292" cy="1222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19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4934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4 – ASSEMBLEIA REGIONAL DE CONSOLIDAÇÃO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08068"/>
            <a:ext cx="10515600" cy="3801291"/>
          </a:xfrm>
        </p:spPr>
        <p:txBody>
          <a:bodyPr>
            <a:normAutofit/>
          </a:bodyPr>
          <a:lstStyle/>
          <a:p>
            <a:r>
              <a:rPr lang="pt-BR" dirty="0" smtClean="0"/>
              <a:t>ANALISA OS PROJETOS ELEITOS E CONSOLIDA A DISTRIBUIÇÃO DO RECURSO CONFORME OS CRITÉRIOS APROVADOS NA ASSEMBLEIA REGIONAL AMPLIADA.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1422629" cy="1148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677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CÉDULA VOTAÇÃO</a:t>
            </a:r>
          </a:p>
          <a:p>
            <a:pPr lvl="1"/>
            <a:r>
              <a:rPr lang="pt-BR" dirty="0" smtClean="0"/>
              <a:t>MÍNIMO </a:t>
            </a:r>
            <a:r>
              <a:rPr lang="pt-BR" dirty="0" smtClean="0">
                <a:solidFill>
                  <a:srgbClr val="FF0000"/>
                </a:solidFill>
              </a:rPr>
              <a:t>06</a:t>
            </a:r>
            <a:r>
              <a:rPr lang="pt-BR" dirty="0" smtClean="0"/>
              <a:t> PROJETOS ( ELEGE DE 1 A 3 )</a:t>
            </a:r>
          </a:p>
          <a:p>
            <a:pPr lvl="1"/>
            <a:r>
              <a:rPr lang="pt-BR" dirty="0" smtClean="0"/>
              <a:t>MÁXIMO </a:t>
            </a:r>
            <a:r>
              <a:rPr lang="pt-BR" dirty="0" smtClean="0">
                <a:solidFill>
                  <a:srgbClr val="FF0000"/>
                </a:solidFill>
              </a:rPr>
              <a:t>10</a:t>
            </a:r>
            <a:r>
              <a:rPr lang="pt-BR" dirty="0" smtClean="0"/>
              <a:t> PROJETOS ( ELEGE DE 1 A 5 )</a:t>
            </a:r>
          </a:p>
          <a:p>
            <a:pPr lvl="1"/>
            <a:endParaRPr lang="pt-BR" dirty="0"/>
          </a:p>
          <a:p>
            <a:r>
              <a:rPr lang="pt-BR" dirty="0" smtClean="0"/>
              <a:t>3 DIAS DE VOTAÇÃO –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endParaRPr lang="pt-BR" dirty="0" smtClean="0"/>
          </a:p>
          <a:p>
            <a:r>
              <a:rPr lang="pt-BR" dirty="0" smtClean="0"/>
              <a:t>FORMAS DE VOTAR:</a:t>
            </a:r>
          </a:p>
          <a:p>
            <a:pPr lvl="1"/>
            <a:r>
              <a:rPr lang="pt-BR" dirty="0" smtClean="0"/>
              <a:t>ON LINE – </a:t>
            </a:r>
            <a:r>
              <a:rPr lang="pt-BR" dirty="0" smtClean="0">
                <a:hlinkClick r:id="rId2"/>
              </a:rPr>
              <a:t>WWW.CONSULTAPOPULAR.RS.GOV.BR</a:t>
            </a:r>
            <a:r>
              <a:rPr lang="pt-BR" dirty="0" smtClean="0"/>
              <a:t> ( </a:t>
            </a:r>
            <a:r>
              <a:rPr lang="pt-BR" dirty="0" smtClean="0">
                <a:solidFill>
                  <a:srgbClr val="FF0000"/>
                </a:solidFill>
              </a:rPr>
              <a:t>3 DIAS </a:t>
            </a:r>
            <a:r>
              <a:rPr lang="pt-BR" dirty="0" smtClean="0"/>
              <a:t>)</a:t>
            </a:r>
            <a:endParaRPr lang="pt-BR" dirty="0"/>
          </a:p>
          <a:p>
            <a:pPr lvl="1"/>
            <a:r>
              <a:rPr lang="pt-BR" dirty="0" smtClean="0"/>
              <a:t>OFF LINE – APLICATIVO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SMS – MENSAGEM DE TEXTO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TODA URNA QUE FOR PÚBLICA DEVE ESTAR ACOMPANHADA DE UMA LISTA DE PRESENÇAS</a:t>
            </a:r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0"/>
            <a:ext cx="1619795" cy="1307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132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ÍNDICES DE PARTICIPAÇÃO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3175158"/>
              </p:ext>
            </p:extLst>
          </p:nvPr>
        </p:nvGraphicFramePr>
        <p:xfrm>
          <a:off x="1097279" y="1972489"/>
          <a:ext cx="10256520" cy="43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840">
                  <a:extLst>
                    <a:ext uri="{9D8B030D-6E8A-4147-A177-3AD203B41FA5}">
                      <a16:colId xmlns="" xmlns:a16="http://schemas.microsoft.com/office/drawing/2014/main" val="1145621231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556219305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180935731"/>
                    </a:ext>
                  </a:extLst>
                </a:gridCol>
              </a:tblGrid>
              <a:tr h="1924261"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sz="2400" dirty="0" smtClean="0"/>
                        <a:t>Nº</a:t>
                      </a:r>
                      <a:r>
                        <a:rPr lang="pt-BR" sz="2400" baseline="0" dirty="0" smtClean="0"/>
                        <a:t> DE ELEITORES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PARTICIPAÇÃO</a:t>
                      </a:r>
                      <a:r>
                        <a:rPr lang="pt-BR" sz="2400" baseline="0" dirty="0" smtClean="0"/>
                        <a:t> MÍNIMA CONFORME O NÚMERO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DE ELEITORES DO MUNICÍPIO</a:t>
                      </a:r>
                      <a:endParaRPr lang="pt-BR" sz="2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PERCENTUAL MÍNIMO</a:t>
                      </a:r>
                      <a:r>
                        <a:rPr lang="pt-BR" sz="2400" baseline="0" dirty="0" smtClean="0"/>
                        <a:t> DO NÚMERO DE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VOTOS DO PROJETO </a:t>
                      </a:r>
                      <a:endParaRPr lang="pt-B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820999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ATÉ 10.000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 0,75%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3425747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10.001 ATÉ 40.000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1,5% 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0845236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40.001 ATÉ 80.000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2 %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8933154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80.001 ATÉ 120.000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2,5%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622122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ACIMA DE 120.001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smtClean="0"/>
                        <a:t>3 </a:t>
                      </a:r>
                      <a:r>
                        <a:rPr lang="pt-BR" sz="2000" dirty="0" smtClean="0"/>
                        <a:t>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9713533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306286" cy="10542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77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>
            <a:normAutofit/>
          </a:bodyPr>
          <a:lstStyle/>
          <a:p>
            <a:r>
              <a:rPr lang="pt-BR" dirty="0" smtClean="0"/>
              <a:t>ASSEMBLEIAS MUNICIPAIS OU MICRORREGIONAIS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ABRIL</a:t>
            </a:r>
          </a:p>
          <a:p>
            <a:r>
              <a:rPr lang="pt-BR" dirty="0" smtClean="0"/>
              <a:t>ASSEMBLEIA REGIONAL AMPLIADA (CONSTRUÇÃO DA CÉDULA)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7 DE JUNHO / 14h/ VACARIA</a:t>
            </a:r>
          </a:p>
          <a:p>
            <a:r>
              <a:rPr lang="pt-BR" dirty="0" smtClean="0"/>
              <a:t>VOTAÇÃO</a:t>
            </a:r>
          </a:p>
          <a:p>
            <a:pPr lvl="1"/>
            <a:r>
              <a:rPr lang="pt-B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r>
              <a:rPr lang="pt-BR" dirty="0" smtClean="0"/>
              <a:t>ASSEMBLEIA REGIONAL DE CONSOLIDAÇÃO DOS PROJETOS ELEITOS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JULHO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7123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167374"/>
            <a:ext cx="4702629" cy="37951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507" y="167373"/>
            <a:ext cx="3993183" cy="3993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18206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</a:t>
            </a:r>
            <a:endParaRPr lang="pt-B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19"/>
            <a:ext cx="1698171" cy="1370477"/>
          </a:xfrm>
          <a:prstGeom prst="rect">
            <a:avLst/>
          </a:prstGeom>
        </p:spPr>
      </p:pic>
      <p:graphicFrame>
        <p:nvGraphicFramePr>
          <p:cNvPr id="7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559650"/>
              </p:ext>
            </p:extLst>
          </p:nvPr>
        </p:nvGraphicFramePr>
        <p:xfrm>
          <a:off x="444136" y="1526598"/>
          <a:ext cx="11403876" cy="5122393"/>
        </p:xfrm>
        <a:graphic>
          <a:graphicData uri="http://schemas.openxmlformats.org/drawingml/2006/table">
            <a:tbl>
              <a:tblPr/>
              <a:tblGrid>
                <a:gridCol w="1746568">
                  <a:extLst>
                    <a:ext uri="{9D8B030D-6E8A-4147-A177-3AD203B41FA5}">
                      <a16:colId xmlns="" xmlns:a16="http://schemas.microsoft.com/office/drawing/2014/main" val="690601791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1654093824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2919904330"/>
                    </a:ext>
                  </a:extLst>
                </a:gridCol>
                <a:gridCol w="1641008">
                  <a:extLst>
                    <a:ext uri="{9D8B030D-6E8A-4147-A177-3AD203B41FA5}">
                      <a16:colId xmlns="" xmlns:a16="http://schemas.microsoft.com/office/drawing/2014/main" val="2858218106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3938436339"/>
                    </a:ext>
                  </a:extLst>
                </a:gridCol>
                <a:gridCol w="1253946">
                  <a:extLst>
                    <a:ext uri="{9D8B030D-6E8A-4147-A177-3AD203B41FA5}">
                      <a16:colId xmlns="" xmlns:a16="http://schemas.microsoft.com/office/drawing/2014/main" val="1961280562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3238997964"/>
                    </a:ext>
                  </a:extLst>
                </a:gridCol>
                <a:gridCol w="1215560">
                  <a:extLst>
                    <a:ext uri="{9D8B030D-6E8A-4147-A177-3AD203B41FA5}">
                      <a16:colId xmlns="" xmlns:a16="http://schemas.microsoft.com/office/drawing/2014/main" val="513543989"/>
                    </a:ext>
                  </a:extLst>
                </a:gridCol>
              </a:tblGrid>
              <a:tr h="46567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SINTESE DA EXECUÇÃO CONSULTA POPULAR - ORÇAMENTO 2017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759478"/>
                  </a:ext>
                </a:extLst>
              </a:tr>
              <a:tr h="15522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SECRETARIA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VALOR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NÃO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UTILIZADO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 PROJETO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SALDO DOS PROJETOS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(Diferença entre o orçamento inicial e o liquidado)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- AGUARDA PAGAMENTO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AGUARDA</a:t>
                      </a:r>
                      <a:b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% PERCENTUAL DE EXECUÇÃO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2332901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SEAPI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11.202.276,93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270.389,78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32.606,40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497.225,99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10.402.054,76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93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686756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SEDACTEL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5.583.916,02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5.583.915,64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230682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EDUCAÇÃO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2531048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SAÚDE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15.128.490,02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840.627,17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170,97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545.560,21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13.742.131,67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8541355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SDECT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2.820.002,98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318.879,51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50.797,17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623.373,11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1.669.112,39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19850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10.096.547,00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30.227,23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155.806,00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9.910.513,77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9446873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MINAS E ENERGIA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894.088,47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37.456,26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856.632,21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8701272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1.460.123,69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276.837,18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6.098.678,69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42.164.360,44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6960252"/>
                  </a:ext>
                </a:extLst>
              </a:tr>
              <a:tr h="620896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+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48.263.039,13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pt-BR" sz="2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  <a:endParaRPr lang="pt-BR" sz="2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558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52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520" y="481728"/>
            <a:ext cx="10515600" cy="2025378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 </a:t>
            </a:r>
            <a:b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COREDE CAMPOS DE CIMA DA SERRA </a:t>
            </a:r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756263"/>
            <a:ext cx="10515600" cy="3420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9600" dirty="0" smtClean="0">
                <a:solidFill>
                  <a:srgbClr val="FF0000"/>
                </a:solidFill>
              </a:rPr>
              <a:t>100% </a:t>
            </a:r>
          </a:p>
          <a:p>
            <a:pPr marL="0" indent="0" algn="ctr">
              <a:buNone/>
            </a:pPr>
            <a:r>
              <a:rPr lang="pt-BR" sz="8800" dirty="0" smtClean="0">
                <a:solidFill>
                  <a:srgbClr val="0070C0"/>
                </a:solidFill>
              </a:rPr>
              <a:t>PAGOS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127068" cy="1716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42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0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1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5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6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7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8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9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0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1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3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4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5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6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7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0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1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3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4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5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6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8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9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0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1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2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3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4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6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7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9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0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1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2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3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4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5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6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8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9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0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1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2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3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4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5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6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7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8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graphicFrame>
        <p:nvGraphicFramePr>
          <p:cNvPr id="69" name="Tabela 68"/>
          <p:cNvGraphicFramePr>
            <a:graphicFrameLocks noGrp="1"/>
          </p:cNvGraphicFramePr>
          <p:nvPr/>
        </p:nvGraphicFramePr>
        <p:xfrm>
          <a:off x="720761" y="796066"/>
          <a:ext cx="10703859" cy="5217458"/>
        </p:xfrm>
        <a:graphic>
          <a:graphicData uri="http://schemas.openxmlformats.org/drawingml/2006/table">
            <a:tbl>
              <a:tblPr/>
              <a:tblGrid>
                <a:gridCol w="2223597"/>
                <a:gridCol w="2059439"/>
                <a:gridCol w="1880357"/>
                <a:gridCol w="3208547"/>
                <a:gridCol w="1331919"/>
              </a:tblGrid>
              <a:tr h="42578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COREDE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SUBTÍTULO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CAMPESTRE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RURAL - EQUIPAMENTOS - CAMPESTRE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MUITOS CAPOES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RURAL - EQUIPAMENTOS - MUITOS CAPOES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156.091,44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RURAL - EQUIPAMENTOS - 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 DA ROCHA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ANDRE DA ROCHA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ESMERALDA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ESMERALDA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MONTE ALEGRE DOS CAMPOS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MONTE ALEGRE DOS CAMPOS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78.045,72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E EQUIPAMENTOS TURÍSTICOS - PINHAL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62.436,58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 DA ROCHA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E EQUIPAMENTOS TURÍSTICOS - ANDRÉ DA ROCHA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124.873,15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CAMPESTRE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INFRAESTRUTURA E EQUIPAMENTOS TURÍSTICOS - CAMPESTRE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124.873,15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5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NOSSA SENHORA DA OLIVEIRA-VACARIA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312.182,88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0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1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3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4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5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6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7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8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9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0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1" name="CaixaDeTexto 12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</p:spTree>
    <p:extLst>
      <p:ext uri="{BB962C8B-B14F-4D97-AF65-F5344CB8AC3E}">
        <p14:creationId xmlns="" xmlns:p14="http://schemas.microsoft.com/office/powerpoint/2010/main" val="217245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9332" y="1111360"/>
            <a:ext cx="10515600" cy="1929211"/>
          </a:xfrm>
        </p:spPr>
        <p:txBody>
          <a:bodyPr>
            <a:noAutofit/>
          </a:bodyPr>
          <a:lstStyle/>
          <a:p>
            <a:pPr algn="ctr"/>
            <a:r>
              <a:rPr lang="pt-BR" sz="5400" dirty="0" smtClean="0"/>
              <a:t>EXECUÇÃO CP 2018 </a:t>
            </a:r>
            <a:br>
              <a:rPr lang="pt-BR" sz="5400" dirty="0" smtClean="0"/>
            </a:br>
            <a:r>
              <a:rPr lang="pt-BR" sz="5400" dirty="0" smtClean="0"/>
              <a:t>COREDE CAMPO DE CIMA DA SERRA</a:t>
            </a:r>
            <a:r>
              <a:rPr lang="pt-BR" sz="7200" dirty="0" smtClean="0"/>
              <a:t/>
            </a:r>
            <a:br>
              <a:rPr lang="pt-BR" sz="7200" dirty="0" smtClean="0"/>
            </a:br>
            <a:endParaRPr lang="pt-BR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3606" y="3371986"/>
            <a:ext cx="10515600" cy="34860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8800" dirty="0" smtClean="0">
                <a:solidFill>
                  <a:srgbClr val="FF0000"/>
                </a:solidFill>
              </a:rPr>
              <a:t>100 %</a:t>
            </a:r>
            <a:r>
              <a:rPr lang="pt-BR" sz="8000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pt-BR" sz="7200" dirty="0" smtClean="0">
                <a:solidFill>
                  <a:srgbClr val="0070C0"/>
                </a:solidFill>
              </a:rPr>
              <a:t>PROJETOS ENTREGUES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6" y="228492"/>
            <a:ext cx="1786759" cy="14419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65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78372" y="508931"/>
          <a:ext cx="11277601" cy="5769260"/>
        </p:xfrm>
        <a:graphic>
          <a:graphicData uri="http://schemas.openxmlformats.org/drawingml/2006/table">
            <a:tbl>
              <a:tblPr/>
              <a:tblGrid>
                <a:gridCol w="1130165"/>
                <a:gridCol w="3389899"/>
                <a:gridCol w="1664573"/>
                <a:gridCol w="2183342"/>
                <a:gridCol w="2909622"/>
              </a:tblGrid>
              <a:tr h="23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INSTR PROG 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REGIÃO 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  <a:b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INICIAL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ESMERALDA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6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6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BOM JESUS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8.200,00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8.200,00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140.400,00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130.000,00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6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DO IGP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33.257,00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6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550.743,00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 DA ROCHA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56.428,00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BOM JESUS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56.428,00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CAMPESTRE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56.428,00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ESMERALDA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56.428,00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IPE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56.429,00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MONTE ALEGRE DOS CAMPOS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56.429,00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JOSE DOS AUSENTES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56.429,00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1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DESASSOREAMENTO, OBRAS DE MACRO DRENAGEM E RECUPERAÇÃO DE ESTRADAS VICINAIS NOS MUNICÍPIOS DO ESTADO-CP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56.430,00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SDSTJDH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FORTALECIMENTO DA REDE DE ATENDIMENTO À MULHER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297.943,00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BOM JESUS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38.371,00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ESMERALDA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38.372,00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38.371,00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VACARIA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38.372,00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CAMPESTRE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38.371,00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IPE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38.371,00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MONTE ALEGRE DOS CAMPOS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38.371,00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CIMA DA SERRA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MUITOS CAPOES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38.372,00</a:t>
                      </a:r>
                    </a:p>
                  </a:txBody>
                  <a:tcPr marL="3884" marR="3884" marT="3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956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1"/>
          </a:xfrm>
        </p:spPr>
        <p:txBody>
          <a:bodyPr/>
          <a:lstStyle/>
          <a:p>
            <a:pPr algn="ctr"/>
            <a:r>
              <a:rPr lang="pt-BR" dirty="0" smtClean="0"/>
              <a:t>CONSULTA POPULAR 2018 / 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5" y="992777"/>
            <a:ext cx="11168743" cy="57215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7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R$ 80 MILHÕES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DISTRIBUIÇÃO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28 MILHÕES FIXOS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70%</a:t>
            </a:r>
            <a:r>
              <a:rPr lang="pt-BR" dirty="0" smtClean="0"/>
              <a:t> PELO NÚMERO DE MUNICÍPIOS DE CADA COREDE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30 %</a:t>
            </a:r>
            <a:r>
              <a:rPr lang="pt-BR" dirty="0" smtClean="0"/>
              <a:t> PELA POPULAÇÃO TOTAL DE CADA COREDE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52 MILHÕES VARIÁVEIS – COMBATE AS DESIGUALDADES REGIONAIS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40%</a:t>
            </a:r>
            <a:r>
              <a:rPr lang="pt-BR" dirty="0" smtClean="0"/>
              <a:t> BLOCO “A”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DA POPULAÇÃO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DO PIB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10% - TAXA DE PARTICIPAÇÃO DO COREDE NA CONSULTA ANTERIOR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60%</a:t>
            </a:r>
            <a:r>
              <a:rPr lang="pt-BR" dirty="0" smtClean="0"/>
              <a:t> BLOCO “B”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30% - IDESE RENDA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SAÚDE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EDUCAÇÃO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6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50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41"/>
            <a:ext cx="932567" cy="752611"/>
          </a:xfrm>
          <a:prstGeom prst="rect">
            <a:avLst/>
          </a:prstGeom>
        </p:spPr>
      </p:pic>
      <p:graphicFrame>
        <p:nvGraphicFramePr>
          <p:cNvPr id="1047" name="Object 10"/>
          <p:cNvGraphicFramePr>
            <a:graphicFrameLocks noChangeAspect="1"/>
          </p:cNvGraphicFramePr>
          <p:nvPr/>
        </p:nvGraphicFramePr>
        <p:xfrm>
          <a:off x="1321128" y="273269"/>
          <a:ext cx="10485438" cy="6266957"/>
        </p:xfrm>
        <a:graphic>
          <a:graphicData uri="http://schemas.openxmlformats.org/presentationml/2006/ole">
            <p:oleObj spid="_x0000_s1047" name="Worksheet" r:id="rId4" imgW="8801190" imgH="6638835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31405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PÚBLICA REGIONAL INICIAL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ASSEMBLEIAS MUNICIPAIS OU MICRORREGIONAIS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AMPLIADA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VOTAÇÃO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DE CONSOLIDAÇÃO DOS PROJETOS ELEITOS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AVALIAÇÃO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1230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1293</Words>
  <Application>Microsoft Office PowerPoint</Application>
  <PresentationFormat>Personalizar</PresentationFormat>
  <Paragraphs>377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Planilha do Microsoft Office Excel 97-2003</vt:lpstr>
      <vt:lpstr>Slide 1</vt:lpstr>
      <vt:lpstr>EXECUÇÃO CP 2017</vt:lpstr>
      <vt:lpstr>EXECUÇÃO CP 2017  COREDE CAMPOS DE CIMA DA SERRA </vt:lpstr>
      <vt:lpstr>Slide 4</vt:lpstr>
      <vt:lpstr>EXECUÇÃO CP 2018  COREDE CAMPO DE CIMA DA SERRA </vt:lpstr>
      <vt:lpstr>Slide 6</vt:lpstr>
      <vt:lpstr>CONSULTA POPULAR 2018 / 2019</vt:lpstr>
      <vt:lpstr>Slide 8</vt:lpstr>
      <vt:lpstr>ETAPAS:</vt:lpstr>
      <vt:lpstr>1 – ASSEMBLEIA REGIONAL INICIAL</vt:lpstr>
      <vt:lpstr>3 – ASSEMBLEIA REGIONAL AMPLIADA</vt:lpstr>
      <vt:lpstr>4 – ASSEMBLEIA REGIONAL DE CONSOLIDAÇÃO</vt:lpstr>
      <vt:lpstr>PRINCIPAIS REGRAS </vt:lpstr>
      <vt:lpstr>PRINCIPAIS REGRAS </vt:lpstr>
      <vt:lpstr>CALENDÁRIO: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silvia-schumacher</cp:lastModifiedBy>
  <cp:revision>124</cp:revision>
  <dcterms:created xsi:type="dcterms:W3CDTF">2018-04-01T16:36:31Z</dcterms:created>
  <dcterms:modified xsi:type="dcterms:W3CDTF">2018-04-18T17:25:51Z</dcterms:modified>
</cp:coreProperties>
</file>