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9" r:id="rId3"/>
    <p:sldId id="279" r:id="rId4"/>
    <p:sldId id="258" r:id="rId5"/>
    <p:sldId id="261" r:id="rId6"/>
    <p:sldId id="278" r:id="rId7"/>
    <p:sldId id="263" r:id="rId8"/>
    <p:sldId id="257" r:id="rId9"/>
    <p:sldId id="264" r:id="rId10"/>
    <p:sldId id="267" r:id="rId11"/>
    <p:sldId id="271" r:id="rId12"/>
    <p:sldId id="272" r:id="rId13"/>
    <p:sldId id="268" r:id="rId14"/>
    <p:sldId id="273" r:id="rId15"/>
    <p:sldId id="266" r:id="rId16"/>
    <p:sldId id="274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086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6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042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10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2393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732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042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21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863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876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240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542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8166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4/24/2018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518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onsultapopular.rs.gov.b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Planilha_do_Microsoft_Office_Excel_97-20031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707" y="167373"/>
            <a:ext cx="5232974" cy="42231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26" y="4160557"/>
            <a:ext cx="8516982" cy="2488437"/>
          </a:xfrm>
          <a:prstGeom prst="rect">
            <a:avLst/>
          </a:prstGeom>
        </p:spPr>
      </p:pic>
      <p:pic>
        <p:nvPicPr>
          <p:cNvPr id="10" name="Picture 2" descr="Governo do Rio Grande do Su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281" y="167373"/>
            <a:ext cx="2090603" cy="20906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264609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56073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 smtClean="0"/>
              <a:t>1 – ASSEMBLEIA REGIONAL INICIAL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13594"/>
            <a:ext cx="10515600" cy="185810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ESCOLHER A COMISSÃO REGIONAL</a:t>
            </a:r>
          </a:p>
          <a:p>
            <a:r>
              <a:rPr lang="pt-BR" dirty="0" smtClean="0"/>
              <a:t>DEFINIR O CALENDÁRIO DAS ASSEMBLEIAS MUNICIPAIS</a:t>
            </a:r>
          </a:p>
          <a:p>
            <a:r>
              <a:rPr lang="pt-BR" dirty="0" smtClean="0"/>
              <a:t>AVALIAR OS PROJETOS ELEGIVEIS, PODENDO FAZER PROPOSTA DE INCLUSÃO NO PED</a:t>
            </a:r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8199" y="3796302"/>
            <a:ext cx="11062063" cy="6425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 smtClean="0"/>
              <a:t>2 – ASSEMBLEIA MUNICIPAL OU MICRORREGIONAL</a:t>
            </a:r>
            <a:endParaRPr lang="pt-BR" sz="4000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838200" y="4663439"/>
            <a:ext cx="10515600" cy="17504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ANALISAR OS PROJETOS DO CADERNO DE DIRETRIZES E ESCOLHER CINCO, PODENDO FAZER PROPOSTA DE INCLUSÃO NO PED A SER APROVADO NA ASSEMBLEIA AMPLIADA.</a:t>
            </a:r>
          </a:p>
          <a:p>
            <a:r>
              <a:rPr lang="pt-BR" dirty="0" smtClean="0"/>
              <a:t>ELEGE DELEGADOS (30 participantes = 1 delegado)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5" y="12702"/>
            <a:ext cx="1045029" cy="8433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6671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36281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/>
              <a:t>3</a:t>
            </a:r>
            <a:r>
              <a:rPr lang="pt-BR" sz="4000" dirty="0" smtClean="0"/>
              <a:t> – ASSEMBLEIA REGIONAL AMPLIADA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625634"/>
            <a:ext cx="10515600" cy="3971108"/>
          </a:xfrm>
        </p:spPr>
        <p:txBody>
          <a:bodyPr>
            <a:normAutofit/>
          </a:bodyPr>
          <a:lstStyle/>
          <a:p>
            <a:r>
              <a:rPr lang="pt-BR" dirty="0" smtClean="0"/>
              <a:t>APROVA A INCLUSÃO DE PROJETOS NO PED</a:t>
            </a:r>
          </a:p>
          <a:p>
            <a:r>
              <a:rPr lang="pt-BR" dirty="0" smtClean="0"/>
              <a:t>APROVA OS PROJETOS QUE IRÃO PARA A CÉDULA (6 a 10)</a:t>
            </a:r>
          </a:p>
          <a:p>
            <a:r>
              <a:rPr lang="pt-BR" dirty="0" smtClean="0"/>
              <a:t>DEFINE QUANTOS PROJETOS SERÃO ELEITOS (1 a 5)</a:t>
            </a:r>
          </a:p>
          <a:p>
            <a:r>
              <a:rPr lang="pt-BR" dirty="0" smtClean="0"/>
              <a:t>DEFINE QUAL O PERCENTUAL DE RECURSOS CABERÁ A CADA UM DOS PROJETOS ELEITOS</a:t>
            </a:r>
          </a:p>
          <a:p>
            <a:r>
              <a:rPr lang="pt-BR" dirty="0" smtClean="0"/>
              <a:t>DEFINE OS CRITÉRIOS DE DISTRIBUIÇÃO DO RECURSO DENTRO DO PROJETO ELEITO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5" y="158180"/>
            <a:ext cx="1515292" cy="12228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44195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49343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 smtClean="0"/>
              <a:t>4 – ASSEMBLEIA REGIONAL DE CONSOLIDAÇÃO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08068"/>
            <a:ext cx="10515600" cy="3801291"/>
          </a:xfrm>
        </p:spPr>
        <p:txBody>
          <a:bodyPr>
            <a:normAutofit/>
          </a:bodyPr>
          <a:lstStyle/>
          <a:p>
            <a:r>
              <a:rPr lang="pt-BR" dirty="0" smtClean="0"/>
              <a:t>ANALISA OS PROJETOS ELEITOS E CONSOLIDA A DISTRIBUIÇÃO DO RECURSO CONFORME OS CRITÉRIOS APROVADOS NA ASSEMBLEIA REGIONAL AMPLIADA.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1422629" cy="11481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66776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/>
          <a:lstStyle/>
          <a:p>
            <a:pPr algn="ctr"/>
            <a:r>
              <a:rPr lang="pt-BR" b="1" dirty="0" smtClean="0"/>
              <a:t>PRINCIPAIS REGRAS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358537"/>
            <a:ext cx="11153503" cy="5277394"/>
          </a:xfrm>
        </p:spPr>
        <p:txBody>
          <a:bodyPr/>
          <a:lstStyle/>
          <a:p>
            <a:r>
              <a:rPr lang="pt-BR" dirty="0" smtClean="0"/>
              <a:t>CÉDULA VOTAÇÃO</a:t>
            </a:r>
          </a:p>
          <a:p>
            <a:pPr lvl="1"/>
            <a:r>
              <a:rPr lang="pt-BR" dirty="0" smtClean="0"/>
              <a:t>MÍNIMO </a:t>
            </a:r>
            <a:r>
              <a:rPr lang="pt-BR" dirty="0" smtClean="0">
                <a:solidFill>
                  <a:srgbClr val="FF0000"/>
                </a:solidFill>
              </a:rPr>
              <a:t>06</a:t>
            </a:r>
            <a:r>
              <a:rPr lang="pt-BR" dirty="0" smtClean="0"/>
              <a:t> PROJETOS ( ELEGE DE 1 A 3 )</a:t>
            </a:r>
          </a:p>
          <a:p>
            <a:pPr lvl="1"/>
            <a:r>
              <a:rPr lang="pt-BR" dirty="0" smtClean="0"/>
              <a:t>MÁXIMO </a:t>
            </a:r>
            <a:r>
              <a:rPr lang="pt-BR" dirty="0" smtClean="0">
                <a:solidFill>
                  <a:srgbClr val="FF0000"/>
                </a:solidFill>
              </a:rPr>
              <a:t>10</a:t>
            </a:r>
            <a:r>
              <a:rPr lang="pt-BR" dirty="0" smtClean="0"/>
              <a:t> PROJETOS ( ELEGE DE 1 A 5 )</a:t>
            </a:r>
          </a:p>
          <a:p>
            <a:pPr lvl="1"/>
            <a:endParaRPr lang="pt-BR" dirty="0"/>
          </a:p>
          <a:p>
            <a:r>
              <a:rPr lang="pt-BR" dirty="0" smtClean="0"/>
              <a:t>3 DIAS DE VOTAÇÃO – </a:t>
            </a:r>
            <a:r>
              <a:rPr lang="pt-BR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26, 27 E 28 DE JUNHO DE 2018</a:t>
            </a:r>
          </a:p>
          <a:p>
            <a:endParaRPr lang="pt-BR" dirty="0" smtClean="0"/>
          </a:p>
          <a:p>
            <a:r>
              <a:rPr lang="pt-BR" dirty="0" smtClean="0"/>
              <a:t>FORMAS DE VOTAR:</a:t>
            </a:r>
          </a:p>
          <a:p>
            <a:pPr lvl="1"/>
            <a:r>
              <a:rPr lang="pt-BR" dirty="0" smtClean="0"/>
              <a:t>ON LINE – </a:t>
            </a:r>
            <a:r>
              <a:rPr lang="pt-BR" dirty="0" smtClean="0">
                <a:hlinkClick r:id="rId2"/>
              </a:rPr>
              <a:t>WWW.CONSULTAPOPULAR.RS.GOV.BR</a:t>
            </a:r>
            <a:r>
              <a:rPr lang="pt-BR" dirty="0" smtClean="0"/>
              <a:t> ( </a:t>
            </a:r>
            <a:r>
              <a:rPr lang="pt-BR" dirty="0" smtClean="0">
                <a:solidFill>
                  <a:srgbClr val="FF0000"/>
                </a:solidFill>
              </a:rPr>
              <a:t>3 DIAS </a:t>
            </a:r>
            <a:r>
              <a:rPr lang="pt-BR" dirty="0" smtClean="0"/>
              <a:t>)</a:t>
            </a:r>
            <a:endParaRPr lang="pt-BR" dirty="0"/>
          </a:p>
          <a:p>
            <a:pPr lvl="1"/>
            <a:r>
              <a:rPr lang="pt-BR" dirty="0" smtClean="0"/>
              <a:t>OFF LINE – APLICATIVO ( </a:t>
            </a:r>
            <a:r>
              <a:rPr lang="pt-BR" dirty="0" smtClean="0">
                <a:solidFill>
                  <a:srgbClr val="FF0000"/>
                </a:solidFill>
              </a:rPr>
              <a:t>2 DIAS 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SMS – MENSAGEM DE TEXTO ( </a:t>
            </a:r>
            <a:r>
              <a:rPr lang="pt-BR" dirty="0" smtClean="0">
                <a:solidFill>
                  <a:srgbClr val="FF0000"/>
                </a:solidFill>
              </a:rPr>
              <a:t>2 DIAS 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TODA URNA QUE FOR PÚBLICA DEVE ESTAR ACOMPANHADA DE UMA LISTA DE PRESENÇAS</a:t>
            </a:r>
          </a:p>
          <a:p>
            <a:pPr lvl="1"/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0"/>
            <a:ext cx="1619795" cy="13072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1325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/>
          <a:lstStyle/>
          <a:p>
            <a:pPr algn="ctr"/>
            <a:r>
              <a:rPr lang="pt-BR" b="1" dirty="0" smtClean="0"/>
              <a:t>PRINCIPAIS REGRAS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358537"/>
            <a:ext cx="11153503" cy="5277394"/>
          </a:xfrm>
        </p:spPr>
        <p:txBody>
          <a:bodyPr/>
          <a:lstStyle/>
          <a:p>
            <a:r>
              <a:rPr lang="pt-BR" dirty="0" smtClean="0"/>
              <a:t>ÍNDICES DE PARTICIPAÇÃO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63175158"/>
              </p:ext>
            </p:extLst>
          </p:nvPr>
        </p:nvGraphicFramePr>
        <p:xfrm>
          <a:off x="1097279" y="1972489"/>
          <a:ext cx="10256520" cy="436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8840">
                  <a:extLst>
                    <a:ext uri="{9D8B030D-6E8A-4147-A177-3AD203B41FA5}">
                      <a16:colId xmlns="" xmlns:a16="http://schemas.microsoft.com/office/drawing/2014/main" val="1145621231"/>
                    </a:ext>
                  </a:extLst>
                </a:gridCol>
                <a:gridCol w="3418840">
                  <a:extLst>
                    <a:ext uri="{9D8B030D-6E8A-4147-A177-3AD203B41FA5}">
                      <a16:colId xmlns="" xmlns:a16="http://schemas.microsoft.com/office/drawing/2014/main" val="2556219305"/>
                    </a:ext>
                  </a:extLst>
                </a:gridCol>
                <a:gridCol w="3418840">
                  <a:extLst>
                    <a:ext uri="{9D8B030D-6E8A-4147-A177-3AD203B41FA5}">
                      <a16:colId xmlns="" xmlns:a16="http://schemas.microsoft.com/office/drawing/2014/main" val="2180935731"/>
                    </a:ext>
                  </a:extLst>
                </a:gridCol>
              </a:tblGrid>
              <a:tr h="1924261">
                <a:tc>
                  <a:txBody>
                    <a:bodyPr/>
                    <a:lstStyle/>
                    <a:p>
                      <a:pPr algn="ctr"/>
                      <a:endParaRPr lang="pt-BR" dirty="0" smtClean="0"/>
                    </a:p>
                    <a:p>
                      <a:pPr algn="ctr"/>
                      <a:endParaRPr lang="pt-BR" dirty="0" smtClean="0"/>
                    </a:p>
                    <a:p>
                      <a:pPr algn="ctr"/>
                      <a:r>
                        <a:rPr lang="pt-BR" sz="2400" dirty="0" smtClean="0"/>
                        <a:t>Nº</a:t>
                      </a:r>
                      <a:r>
                        <a:rPr lang="pt-BR" sz="2400" baseline="0" dirty="0" smtClean="0"/>
                        <a:t> DE ELEITORES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PARTICIPAÇÃO</a:t>
                      </a:r>
                      <a:r>
                        <a:rPr lang="pt-BR" sz="2400" baseline="0" dirty="0" smtClean="0"/>
                        <a:t> MÍNIMA CONFORME O NÚMERO </a:t>
                      </a:r>
                      <a:r>
                        <a:rPr lang="pt-BR" sz="2400" baseline="0" dirty="0" smtClean="0">
                          <a:solidFill>
                            <a:srgbClr val="FFFF00"/>
                          </a:solidFill>
                        </a:rPr>
                        <a:t>DE ELEITORES DO MUNICÍPIO</a:t>
                      </a:r>
                      <a:endParaRPr lang="pt-BR" sz="2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PERCENTUAL MÍNIMO</a:t>
                      </a:r>
                      <a:r>
                        <a:rPr lang="pt-BR" sz="2400" baseline="0" dirty="0" smtClean="0"/>
                        <a:t> DO NÚMERO DE </a:t>
                      </a:r>
                      <a:r>
                        <a:rPr lang="pt-BR" sz="2400" baseline="0" dirty="0" smtClean="0">
                          <a:solidFill>
                            <a:srgbClr val="FFFF00"/>
                          </a:solidFill>
                        </a:rPr>
                        <a:t>VOTOS DO PROJETO </a:t>
                      </a:r>
                      <a:endParaRPr lang="pt-B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08209995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ATÉ 10.000 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6 %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 0,75%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3425747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10.001 ATÉ 40.000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5 %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1,5% 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80845236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40.001 ATÉ 80.000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4 %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2 %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8933154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80.001 ATÉ 120.000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3 %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2,5%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6221225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ACIMA DE 120.001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1,5 %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smtClean="0"/>
                        <a:t>3 </a:t>
                      </a:r>
                      <a:r>
                        <a:rPr lang="pt-BR" sz="2000" dirty="0" smtClean="0"/>
                        <a:t>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9713533"/>
                  </a:ext>
                </a:extLst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5" y="158180"/>
            <a:ext cx="1306286" cy="10542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7703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CALENDÁRIO:</a:t>
            </a:r>
            <a:endParaRPr lang="pt-B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04577"/>
            <a:ext cx="10515600" cy="4072386"/>
          </a:xfrm>
        </p:spPr>
        <p:txBody>
          <a:bodyPr>
            <a:normAutofit/>
          </a:bodyPr>
          <a:lstStyle/>
          <a:p>
            <a:r>
              <a:rPr lang="pt-BR" dirty="0" smtClean="0"/>
              <a:t>ASSEMBLEIAS MUNICIPAIS OU MICRORREGIONAIS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ABRIL</a:t>
            </a:r>
          </a:p>
          <a:p>
            <a:r>
              <a:rPr lang="pt-BR" dirty="0" smtClean="0"/>
              <a:t>ASSEMBLEIA REGIONAL AMPLIADA (CONSTRUÇÃO DA CÉDULA)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24 DE MAIO / 14h30/ SANTA MARIA</a:t>
            </a:r>
          </a:p>
          <a:p>
            <a:r>
              <a:rPr lang="pt-BR" dirty="0" smtClean="0"/>
              <a:t>VOTAÇÃO</a:t>
            </a:r>
          </a:p>
          <a:p>
            <a:pPr lvl="1"/>
            <a:r>
              <a:rPr lang="pt-BR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26, 27 E 28 DE JUNHO DE 2018</a:t>
            </a:r>
          </a:p>
          <a:p>
            <a:r>
              <a:rPr lang="pt-BR" dirty="0" smtClean="0"/>
              <a:t>ASSEMBLEIA REGIONAL DE CONSOLIDAÇÃO DOS PROJETOS ELEITOS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JULHO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47123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88" y="167374"/>
            <a:ext cx="4702629" cy="379516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26" y="4160557"/>
            <a:ext cx="8516982" cy="2488437"/>
          </a:xfrm>
          <a:prstGeom prst="rect">
            <a:avLst/>
          </a:prstGeom>
        </p:spPr>
      </p:pic>
      <p:pic>
        <p:nvPicPr>
          <p:cNvPr id="10" name="Picture 2" descr="Governo do Rio Grande do Su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507" y="167373"/>
            <a:ext cx="3993183" cy="39931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18206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EXECUÇÃO CP 2017</a:t>
            </a:r>
            <a:endParaRPr lang="pt-BR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119"/>
            <a:ext cx="1698171" cy="1370477"/>
          </a:xfrm>
          <a:prstGeom prst="rect">
            <a:avLst/>
          </a:prstGeom>
        </p:spPr>
      </p:pic>
      <p:graphicFrame>
        <p:nvGraphicFramePr>
          <p:cNvPr id="7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559650"/>
              </p:ext>
            </p:extLst>
          </p:nvPr>
        </p:nvGraphicFramePr>
        <p:xfrm>
          <a:off x="444136" y="1526598"/>
          <a:ext cx="11403876" cy="5122393"/>
        </p:xfrm>
        <a:graphic>
          <a:graphicData uri="http://schemas.openxmlformats.org/drawingml/2006/table">
            <a:tbl>
              <a:tblPr/>
              <a:tblGrid>
                <a:gridCol w="1746568">
                  <a:extLst>
                    <a:ext uri="{9D8B030D-6E8A-4147-A177-3AD203B41FA5}">
                      <a16:colId xmlns:a16="http://schemas.microsoft.com/office/drawing/2014/main" xmlns="" val="690601791"/>
                    </a:ext>
                  </a:extLst>
                </a:gridCol>
                <a:gridCol w="1439480">
                  <a:extLst>
                    <a:ext uri="{9D8B030D-6E8A-4147-A177-3AD203B41FA5}">
                      <a16:colId xmlns:a16="http://schemas.microsoft.com/office/drawing/2014/main" xmlns="" val="1654093824"/>
                    </a:ext>
                  </a:extLst>
                </a:gridCol>
                <a:gridCol w="1333917">
                  <a:extLst>
                    <a:ext uri="{9D8B030D-6E8A-4147-A177-3AD203B41FA5}">
                      <a16:colId xmlns:a16="http://schemas.microsoft.com/office/drawing/2014/main" xmlns="" val="2919904330"/>
                    </a:ext>
                  </a:extLst>
                </a:gridCol>
                <a:gridCol w="1641008">
                  <a:extLst>
                    <a:ext uri="{9D8B030D-6E8A-4147-A177-3AD203B41FA5}">
                      <a16:colId xmlns:a16="http://schemas.microsoft.com/office/drawing/2014/main" xmlns="" val="2858218106"/>
                    </a:ext>
                  </a:extLst>
                </a:gridCol>
                <a:gridCol w="1333917">
                  <a:extLst>
                    <a:ext uri="{9D8B030D-6E8A-4147-A177-3AD203B41FA5}">
                      <a16:colId xmlns:a16="http://schemas.microsoft.com/office/drawing/2014/main" xmlns="" val="3938436339"/>
                    </a:ext>
                  </a:extLst>
                </a:gridCol>
                <a:gridCol w="1253946">
                  <a:extLst>
                    <a:ext uri="{9D8B030D-6E8A-4147-A177-3AD203B41FA5}">
                      <a16:colId xmlns:a16="http://schemas.microsoft.com/office/drawing/2014/main" xmlns="" val="1961280562"/>
                    </a:ext>
                  </a:extLst>
                </a:gridCol>
                <a:gridCol w="1439480">
                  <a:extLst>
                    <a:ext uri="{9D8B030D-6E8A-4147-A177-3AD203B41FA5}">
                      <a16:colId xmlns:a16="http://schemas.microsoft.com/office/drawing/2014/main" xmlns="" val="3238997964"/>
                    </a:ext>
                  </a:extLst>
                </a:gridCol>
                <a:gridCol w="1215560">
                  <a:extLst>
                    <a:ext uri="{9D8B030D-6E8A-4147-A177-3AD203B41FA5}">
                      <a16:colId xmlns:a16="http://schemas.microsoft.com/office/drawing/2014/main" xmlns="" val="513543989"/>
                    </a:ext>
                  </a:extLst>
                </a:gridCol>
              </a:tblGrid>
              <a:tr h="46567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SÍNTESE </a:t>
                      </a:r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 EXECUÇÃO CONSULTA POPULAR - ORÇAMENTO 2017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759478"/>
                  </a:ext>
                </a:extLst>
              </a:tr>
              <a:tr h="155224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SECRETARIA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VALOR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NÃO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UTILIZADO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SEM PROJETO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SALDO DOS PROJETOS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(Diferença entre o orçamento inicial e o liquidado)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LIQUIDADO - AGUARDA PAGAMENTO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AGUARDA</a:t>
                      </a:r>
                      <a:b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LIQUIDAÇÃO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% PERCENTUAL DE EXECUÇÃO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2332901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SEAPI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11.202.276,93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270.389,78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32.606,40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497.225,99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10.402.054,76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93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6686756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SEDACTEL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5.583.916,02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0,38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5.583.915,64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2306824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EDUCAÇÃO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4.274.678,58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4.274.678,58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1.282.403,57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pt-BR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2531048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SAÚDE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15.128.490,02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840.627,17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170,97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545.560,21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13.742.131,67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</a:t>
                      </a:r>
                      <a:r>
                        <a:rPr lang="pt-BR" sz="1500" b="0" i="0" u="none" strike="noStrike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91 </a:t>
                      </a:r>
                      <a:endParaRPr lang="pt-BR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8541355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SDECT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2.820.002,98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318.879,51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50.797,17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623.373,11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1.669.112,39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919850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SDR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10.096.547,00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30.227,23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155.806,00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9.910.513,77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</a:t>
                      </a:r>
                      <a:r>
                        <a:rPr lang="pt-BR" sz="15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98 </a:t>
                      </a:r>
                      <a:endParaRPr lang="pt-BR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9446873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MINAS E ENERGIA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894.088,47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37.456,26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856.632,21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8701272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50.000.000,00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1.460.123,69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276.837,18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pt-BR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4.421.103,34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pt-BR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43.841.935,79 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6960252"/>
                  </a:ext>
                </a:extLst>
              </a:tr>
              <a:tr h="620896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LIQUIDADO + PAGO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48.263.039,13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pt-BR" sz="2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  <a:endParaRPr lang="pt-BR" sz="2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5588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252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4152" y="512270"/>
            <a:ext cx="10515600" cy="2025378"/>
          </a:xfrm>
        </p:spPr>
        <p:txBody>
          <a:bodyPr>
            <a:normAutofit/>
          </a:bodyPr>
          <a:lstStyle/>
          <a:p>
            <a:pPr algn="ctr"/>
            <a: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EXECUÇÃO CP 2017 </a:t>
            </a:r>
            <a:b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COREDE CENTRAL</a:t>
            </a:r>
            <a:endParaRPr lang="pt-BR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756263"/>
            <a:ext cx="10515600" cy="3420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8800" dirty="0" smtClean="0">
                <a:solidFill>
                  <a:srgbClr val="FF0000"/>
                </a:solidFill>
              </a:rPr>
              <a:t>100% </a:t>
            </a:r>
          </a:p>
          <a:p>
            <a:pPr marL="0" indent="0" algn="ctr">
              <a:buNone/>
            </a:pPr>
            <a:r>
              <a:rPr lang="pt-BR" sz="8000" dirty="0" smtClean="0">
                <a:solidFill>
                  <a:srgbClr val="0070C0"/>
                </a:solidFill>
              </a:rPr>
              <a:t>PAGOS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2127068" cy="1716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342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" name="CaixaDeTexto 2"/>
          <p:cNvSpPr txBox="1"/>
          <p:nvPr/>
        </p:nvSpPr>
        <p:spPr>
          <a:xfrm>
            <a:off x="12220575" y="2095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8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0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1" name="CaixaDeTexto 2"/>
          <p:cNvSpPr txBox="1"/>
          <p:nvPr/>
        </p:nvSpPr>
        <p:spPr>
          <a:xfrm>
            <a:off x="12220575" y="2095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2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5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6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7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8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9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0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1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3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4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5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6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7" name="CaixaDeTexto 5"/>
          <p:cNvSpPr txBox="1"/>
          <p:nvPr/>
        </p:nvSpPr>
        <p:spPr>
          <a:xfrm>
            <a:off x="12220575" y="3048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29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0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1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2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3" name="CaixaDeTexto 5"/>
          <p:cNvSpPr txBox="1"/>
          <p:nvPr/>
        </p:nvSpPr>
        <p:spPr>
          <a:xfrm>
            <a:off x="12220575" y="3048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4" name="CaixaDeTexto 6"/>
          <p:cNvSpPr txBox="1"/>
          <p:nvPr/>
        </p:nvSpPr>
        <p:spPr>
          <a:xfrm>
            <a:off x="12220575" y="4762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6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7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8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39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0" name="CaixaDeTexto 5"/>
          <p:cNvSpPr txBox="1"/>
          <p:nvPr/>
        </p:nvSpPr>
        <p:spPr>
          <a:xfrm>
            <a:off x="12220575" y="3048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1" name="CaixaDeTexto 6"/>
          <p:cNvSpPr txBox="1"/>
          <p:nvPr/>
        </p:nvSpPr>
        <p:spPr>
          <a:xfrm>
            <a:off x="12220575" y="4762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2" name="CaixaDeTexto 7"/>
          <p:cNvSpPr txBox="1"/>
          <p:nvPr/>
        </p:nvSpPr>
        <p:spPr>
          <a:xfrm>
            <a:off x="12220575" y="14668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3" name="CaixaDeTexto 8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4" name="CaixaDeTexto 9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5" name="CaixaDeTexto 10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6" name="CaixaDeTexto 11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7" name="CaixaDeTexto 12"/>
          <p:cNvSpPr txBox="1"/>
          <p:nvPr/>
        </p:nvSpPr>
        <p:spPr>
          <a:xfrm>
            <a:off x="12220575" y="4000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8" name="CaixaDeTexto 13"/>
          <p:cNvSpPr txBox="1"/>
          <p:nvPr/>
        </p:nvSpPr>
        <p:spPr>
          <a:xfrm>
            <a:off x="12220575" y="190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49" name="CaixaDeTexto 14"/>
          <p:cNvSpPr txBox="1"/>
          <p:nvPr/>
        </p:nvSpPr>
        <p:spPr>
          <a:xfrm>
            <a:off x="12220575" y="4000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1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2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3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4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5" name="CaixaDeTexto 5"/>
          <p:cNvSpPr txBox="1"/>
          <p:nvPr/>
        </p:nvSpPr>
        <p:spPr>
          <a:xfrm>
            <a:off x="12220575" y="3048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6" name="CaixaDeTexto 6"/>
          <p:cNvSpPr txBox="1"/>
          <p:nvPr/>
        </p:nvSpPr>
        <p:spPr>
          <a:xfrm>
            <a:off x="12220575" y="4762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7" name="CaixaDeTexto 7"/>
          <p:cNvSpPr txBox="1"/>
          <p:nvPr/>
        </p:nvSpPr>
        <p:spPr>
          <a:xfrm>
            <a:off x="12220575" y="14668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8" name="CaixaDeTexto 8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59" name="CaixaDeTexto 9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0" name="CaixaDeTexto 10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1" name="CaixaDeTexto 11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2" name="CaixaDeTexto 12"/>
          <p:cNvSpPr txBox="1"/>
          <p:nvPr/>
        </p:nvSpPr>
        <p:spPr>
          <a:xfrm>
            <a:off x="12220575" y="4000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3" name="CaixaDeTexto 13"/>
          <p:cNvSpPr txBox="1"/>
          <p:nvPr/>
        </p:nvSpPr>
        <p:spPr>
          <a:xfrm>
            <a:off x="12220575" y="190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4" name="CaixaDeTexto 14"/>
          <p:cNvSpPr txBox="1"/>
          <p:nvPr/>
        </p:nvSpPr>
        <p:spPr>
          <a:xfrm>
            <a:off x="12220575" y="4000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graphicFrame>
        <p:nvGraphicFramePr>
          <p:cNvPr id="65" name="Tabela 64"/>
          <p:cNvGraphicFramePr>
            <a:graphicFrameLocks noGrp="1"/>
          </p:cNvGraphicFramePr>
          <p:nvPr/>
        </p:nvGraphicFramePr>
        <p:xfrm>
          <a:off x="419548" y="419556"/>
          <a:ext cx="11134165" cy="5922585"/>
        </p:xfrm>
        <a:graphic>
          <a:graphicData uri="http://schemas.openxmlformats.org/drawingml/2006/table">
            <a:tbl>
              <a:tblPr/>
              <a:tblGrid>
                <a:gridCol w="1190219"/>
                <a:gridCol w="755948"/>
                <a:gridCol w="1743706"/>
                <a:gridCol w="4581336"/>
                <a:gridCol w="2862956"/>
              </a:tblGrid>
              <a:tr h="115708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ÓRGÃO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NOME MUNICÍPIO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NOME SUBTÍTULO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QUEVEDOS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QUEVEDOS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34.759,00 Aguardando pagamento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ITAARA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ITAARA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34.619,97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AGUDO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AGUDO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34.759,00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DILERMANDO DE AGUIAR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DILERMANDO DE AGUIAR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34.759,00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FAXINAL DO SOTURNO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FAXINAL DO SOTURNO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34.759,00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JULIO DE CASTILHOS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JÚLIO DE CASTILHOS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34.759,00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NOVA PALMA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NOVA PALMA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34.759,00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PINHAL GRANDE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PINHAL GRANDE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34.759,00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SAO JOAO DO POLESINE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SÃO JOÃO POLÊNISE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34.759,00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TOROPI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TOROPI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34.759,00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TUPANCIRETA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TUPANCIRETÃ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34.759,00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DONA FRANCISCA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DONA FRANCISCA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34.759,09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IVORA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MELHORAMENTO DE ESTRADAS VICINAIS - IVORÁ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34.759,09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AGUDO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AQUISIÇÃO DE EQUIPAMENTOS-HOSPITAL AGUDO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150.622,69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FAXINAL DO SOTURNO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AQUISIÇÃO DE EQUIPAMENTOS-HOSPITAL DE CARIDADE SÃO ROQUE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150.622,69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NOVA PALMA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AQUISIÇÃO DE EQUIPAMENTOS-CENTRO DE ATENÇÃO PSICOSSOCIAL AD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71.032,69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NOVA PALMA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AQUISIÇÃO DE EQUIPAMENTOS-CENTRO DE ATENÇÃO PSICOSSOCIAL AD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79.590,00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JULIO DE CASTILHOS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DESENV. AGRICULTURA FAMILIAR -INSUMOS - JULIO DE CASTILHOS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64.552,58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NOVA PALMA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DESENV. AGRICULTURA FAMILIAR -INSUMOS - NOVA PALMA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64.552,58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SAO MARTINHO DA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DESENV. AGRICULTURA FAMILIAR - EQUIPAMENTOS - SÃO MARTINHO SERRA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64.552,58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TOROPI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DESENV. AGRICULTURA FAMILIAR - EQUIPAMENTOS - TOROPI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64.552,58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TUPANCIRETA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AOS DISTRITOS INDUSTRIAIS MUNICIPAIS - TUPANCIRETA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451.868,07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SAO JOAO DO POLESINE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DESENV. AGRICULTURA FAMILIAR - INSUMOS - SÃO JOÃO POLÊSINE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57.314,88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IVORA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DESENV. AGRICULTURA FAMILIAR -EQUIPAMENTOS - IVORÁ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64.550,00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141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FORMIGUEIRO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DESENV. AGRICULTURA FAMILIAR -EQUIPAMENTOS - FORMIGUEIRO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64.552,58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66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7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8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9" name="CaixaDeTexto 4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0" name="CaixaDeTexto 5"/>
          <p:cNvSpPr txBox="1"/>
          <p:nvPr/>
        </p:nvSpPr>
        <p:spPr>
          <a:xfrm>
            <a:off x="12220575" y="3048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1" name="CaixaDeTexto 6"/>
          <p:cNvSpPr txBox="1"/>
          <p:nvPr/>
        </p:nvSpPr>
        <p:spPr>
          <a:xfrm>
            <a:off x="12220575" y="4762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2" name="CaixaDeTexto 7"/>
          <p:cNvSpPr txBox="1"/>
          <p:nvPr/>
        </p:nvSpPr>
        <p:spPr>
          <a:xfrm>
            <a:off x="12220575" y="14668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3" name="CaixaDeTexto 8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4" name="CaixaDeTexto 9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5" name="CaixaDeTexto 10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6" name="CaixaDeTexto 11"/>
          <p:cNvSpPr txBox="1"/>
          <p:nvPr/>
        </p:nvSpPr>
        <p:spPr>
          <a:xfrm>
            <a:off x="5463791" y="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7" name="CaixaDeTexto 12"/>
          <p:cNvSpPr txBox="1"/>
          <p:nvPr/>
        </p:nvSpPr>
        <p:spPr>
          <a:xfrm>
            <a:off x="12220575" y="4000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8" name="CaixaDeTexto 13"/>
          <p:cNvSpPr txBox="1"/>
          <p:nvPr/>
        </p:nvSpPr>
        <p:spPr>
          <a:xfrm>
            <a:off x="12220575" y="190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9" name="CaixaDeTexto 14"/>
          <p:cNvSpPr txBox="1"/>
          <p:nvPr/>
        </p:nvSpPr>
        <p:spPr>
          <a:xfrm>
            <a:off x="12220575" y="4000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80" name="CaixaDeTexto 15"/>
          <p:cNvSpPr txBox="1"/>
          <p:nvPr/>
        </p:nvSpPr>
        <p:spPr>
          <a:xfrm>
            <a:off x="12220575" y="8953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</p:spTree>
    <p:extLst>
      <p:ext uri="{BB962C8B-B14F-4D97-AF65-F5344CB8AC3E}">
        <p14:creationId xmlns="" xmlns:p14="http://schemas.microsoft.com/office/powerpoint/2010/main" val="2172456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8615" y="606862"/>
            <a:ext cx="10515600" cy="1929211"/>
          </a:xfrm>
        </p:spPr>
        <p:txBody>
          <a:bodyPr>
            <a:noAutofit/>
          </a:bodyPr>
          <a:lstStyle/>
          <a:p>
            <a:pPr algn="ctr"/>
            <a:r>
              <a:rPr lang="pt-BR" sz="6000" dirty="0" smtClean="0"/>
              <a:t>EXECUÇÃO CP 2018 </a:t>
            </a:r>
            <a:br>
              <a:rPr lang="pt-BR" sz="6000" dirty="0" smtClean="0"/>
            </a:br>
            <a:r>
              <a:rPr lang="pt-BR" sz="6000" dirty="0" smtClean="0"/>
              <a:t>COREDE CENTRAL</a:t>
            </a:r>
            <a:endParaRPr lang="pt-BR" sz="6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1565" y="3119738"/>
            <a:ext cx="10515600" cy="34860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9500" dirty="0" smtClean="0">
                <a:solidFill>
                  <a:srgbClr val="FF0000"/>
                </a:solidFill>
              </a:rPr>
              <a:t>100 % </a:t>
            </a:r>
          </a:p>
          <a:p>
            <a:pPr marL="0" indent="0" algn="ctr">
              <a:buNone/>
            </a:pPr>
            <a:r>
              <a:rPr lang="pt-BR" sz="8600" dirty="0" smtClean="0">
                <a:solidFill>
                  <a:srgbClr val="0070C0"/>
                </a:solidFill>
              </a:rPr>
              <a:t>PROJETOS ENTREGUES</a:t>
            </a:r>
            <a:endParaRPr lang="pt-BR" sz="11300" dirty="0" smtClean="0">
              <a:solidFill>
                <a:srgbClr val="0070C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6" y="228492"/>
            <a:ext cx="1786759" cy="14419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0652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35724" y="525514"/>
          <a:ext cx="10941269" cy="5590439"/>
        </p:xfrm>
        <a:graphic>
          <a:graphicData uri="http://schemas.openxmlformats.org/drawingml/2006/table">
            <a:tbl>
              <a:tblPr/>
              <a:tblGrid>
                <a:gridCol w="2503882"/>
                <a:gridCol w="2154585"/>
                <a:gridCol w="2007300"/>
                <a:gridCol w="2070421"/>
                <a:gridCol w="2205081"/>
              </a:tblGrid>
              <a:tr h="33114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ÓRGÃO 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INSTR PROG 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REGIÃO 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MUNICÍPIO 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</a:t>
                      </a:r>
                      <a:b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INICIAL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SECRETARIA DA SEGURANÇA PÚBLICA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AGUDO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110.000,00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SEGURANÇA PÚBLICA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JULIO DE CASTILHOS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110.000,00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SEGURANÇA PÚBLICA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SANTA MARIA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160.000,00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SEGURANÇA PÚBLICA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SANTA MARIA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330.000,00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SEGURANÇA PÚBLICA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SAO MARTINHO DA SERRA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110.000,00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382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SEGURANÇA PÚBLICA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JULIO DE CASTILHOS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75.000,00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382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SEGURANÇA PÚBLICA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SANTA MARIA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150.000,00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382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SEGURANÇA PÚBLICA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SAO PEDRO DO SUL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75.000,00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382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SEGURANÇA PÚBLICA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TUPANCIRETA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75.000,00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SEGURANÇA PÚBLICA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DO IGP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SANTA MARIA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49.571,00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AGUDO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75.428,00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DILERMANDO DE AGUIAR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35.000,00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DONA FRANCISCA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75.429,00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JULIO DE CASTILHOS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75.429,00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NOVA PALMA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75.429,00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SAO PEDRO DO SUL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75.429,00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DILERMANDO DE AGUIAR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20.000,00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DILERMANDO DE AGUIAR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20.428,00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FAXINAL DO SOTURNO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75.428,00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FORMIGUEIRO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75.429,00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ITAARA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150.857,00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4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DA SAÚDE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TUPANCIRETA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75.428,00</a:t>
                      </a:r>
                    </a:p>
                  </a:txBody>
                  <a:tcPr marL="9364" marR="9364" marT="9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9956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1"/>
          </a:xfrm>
        </p:spPr>
        <p:txBody>
          <a:bodyPr/>
          <a:lstStyle/>
          <a:p>
            <a:pPr algn="ctr"/>
            <a:r>
              <a:rPr lang="pt-BR" dirty="0" smtClean="0"/>
              <a:t>CONSULTA POPULAR 2018 / 2019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325" y="992777"/>
            <a:ext cx="11168743" cy="572153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7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R$ 80 MILHÕES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DE DISTRIBUIÇÃO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28 MILHÕES FIXOS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70%</a:t>
            </a:r>
            <a:r>
              <a:rPr lang="pt-BR" dirty="0" smtClean="0"/>
              <a:t> PELO NÚMERO DE MUNICÍPIOS DE CADA COREDE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30 %</a:t>
            </a:r>
            <a:r>
              <a:rPr lang="pt-BR" dirty="0" smtClean="0"/>
              <a:t> PELA POPULAÇÃO TOTAL DE CADA COREDE</a:t>
            </a:r>
          </a:p>
          <a:p>
            <a:pPr marL="971550" lvl="1" indent="-514350">
              <a:buFont typeface="+mj-lt"/>
              <a:buAutoNum type="arabicPeriod"/>
            </a:pPr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52 MILHÕES VARIÁVEIS – COMBATE AS DESIGUALDADES REGIONAIS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40%</a:t>
            </a:r>
            <a:r>
              <a:rPr lang="pt-BR" dirty="0" smtClean="0"/>
              <a:t> BLOCO “A”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VARIAÇÃO DA POPULAÇÃO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VARIAÇÃO DO PIB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10% - TAXA DE PARTICIPAÇÃO DO COREDE NA CONSULTA ANTERIOR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60%</a:t>
            </a:r>
            <a:r>
              <a:rPr lang="pt-BR" dirty="0" smtClean="0"/>
              <a:t> BLOCO “B”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30% - IDESE RENDA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IDESE SAÚDE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IDESE EDUCAÇÃO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6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503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041"/>
            <a:ext cx="932567" cy="752611"/>
          </a:xfrm>
          <a:prstGeom prst="rect">
            <a:avLst/>
          </a:prstGeom>
        </p:spPr>
      </p:pic>
      <p:graphicFrame>
        <p:nvGraphicFramePr>
          <p:cNvPr id="1047" name="Object 10"/>
          <p:cNvGraphicFramePr>
            <a:graphicFrameLocks noChangeAspect="1"/>
          </p:cNvGraphicFramePr>
          <p:nvPr/>
        </p:nvGraphicFramePr>
        <p:xfrm>
          <a:off x="1195005" y="139097"/>
          <a:ext cx="10485438" cy="6540227"/>
        </p:xfrm>
        <a:graphic>
          <a:graphicData uri="http://schemas.openxmlformats.org/presentationml/2006/ole">
            <p:oleObj spid="_x0000_s1047" name="Worksheet" r:id="rId4" imgW="8801190" imgH="6638835" progId="Excel.Shee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531405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ETAPAS:</a:t>
            </a:r>
            <a:endParaRPr lang="pt-B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04577"/>
            <a:ext cx="10515600" cy="407238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PÚBLICA REGIONAL INICIAL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ASSEMBLEIAS MUNICIPAIS OU MICRORREGIONAIS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REGIONAL AMPLIADA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VOTAÇÃO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REGIONAL DE CONSOLIDAÇÃO DOS PROJETOS ELEITOS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AVALIAÇÃO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81230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</TotalTime>
  <Words>1226</Words>
  <Application>Microsoft Office PowerPoint</Application>
  <PresentationFormat>Personalizar</PresentationFormat>
  <Paragraphs>427</Paragraphs>
  <Slides>16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Tema do Office</vt:lpstr>
      <vt:lpstr>Worksheet</vt:lpstr>
      <vt:lpstr>Slide 1</vt:lpstr>
      <vt:lpstr>EXECUÇÃO CP 2017</vt:lpstr>
      <vt:lpstr>EXECUÇÃO CP 2017  COREDE CENTRAL</vt:lpstr>
      <vt:lpstr>Slide 4</vt:lpstr>
      <vt:lpstr>EXECUÇÃO CP 2018  COREDE CENTRAL</vt:lpstr>
      <vt:lpstr>Slide 6</vt:lpstr>
      <vt:lpstr>CONSULTA POPULAR 2018 / 2019</vt:lpstr>
      <vt:lpstr>Slide 8</vt:lpstr>
      <vt:lpstr>ETAPAS:</vt:lpstr>
      <vt:lpstr>1 – ASSEMBLEIA REGIONAL INICIAL</vt:lpstr>
      <vt:lpstr>3 – ASSEMBLEIA REGIONAL AMPLIADA</vt:lpstr>
      <vt:lpstr>4 – ASSEMBLEIA REGIONAL DE CONSOLIDAÇÃO</vt:lpstr>
      <vt:lpstr>PRINCIPAIS REGRAS </vt:lpstr>
      <vt:lpstr>PRINCIPAIS REGRAS </vt:lpstr>
      <vt:lpstr>CALENDÁRIO: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silvia-schumacher</cp:lastModifiedBy>
  <cp:revision>121</cp:revision>
  <dcterms:created xsi:type="dcterms:W3CDTF">2018-04-01T16:36:31Z</dcterms:created>
  <dcterms:modified xsi:type="dcterms:W3CDTF">2018-04-24T12:33:24Z</dcterms:modified>
</cp:coreProperties>
</file>