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9" r:id="rId3"/>
    <p:sldId id="279" r:id="rId4"/>
    <p:sldId id="258" r:id="rId5"/>
    <p:sldId id="261" r:id="rId6"/>
    <p:sldId id="278" r:id="rId7"/>
    <p:sldId id="263" r:id="rId8"/>
    <p:sldId id="257" r:id="rId9"/>
    <p:sldId id="264" r:id="rId10"/>
    <p:sldId id="267" r:id="rId11"/>
    <p:sldId id="271" r:id="rId12"/>
    <p:sldId id="272" r:id="rId13"/>
    <p:sldId id="268" r:id="rId14"/>
    <p:sldId id="273" r:id="rId15"/>
    <p:sldId id="266" r:id="rId16"/>
    <p:sldId id="274" r:id="rId1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086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68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4/10/2018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70426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4/10/2018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0103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4/10/2018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23930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4/10/2018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67325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4/10/2018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60420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4/10/2018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82179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4/10/2018</a:t>
            </a:fld>
            <a:endParaRPr lang="en-US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38631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4/10/2018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48769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4/10/2018</a:t>
            </a:fld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42400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4/10/2018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95427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4/10/2018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81662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4/10/2018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05186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consultapopular.rs.gov.br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Planilha_do_Microsoft_Office_Excel_97-20031.xls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707" y="167373"/>
            <a:ext cx="5232974" cy="4223174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26" y="4160557"/>
            <a:ext cx="8516982" cy="2488437"/>
          </a:xfrm>
          <a:prstGeom prst="rect">
            <a:avLst/>
          </a:prstGeom>
        </p:spPr>
      </p:pic>
      <p:pic>
        <p:nvPicPr>
          <p:cNvPr id="10" name="Picture 2" descr="Governo do Rio Grande do Su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1281" y="167373"/>
            <a:ext cx="2090603" cy="209060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5264609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856073"/>
            <a:ext cx="10515600" cy="74521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sz="4000" dirty="0" smtClean="0"/>
              <a:t>1 – ASSEMBLEIA REGIONAL INICIAL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713594"/>
            <a:ext cx="10515600" cy="1858102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ESCOLHER A COMISSÃO REGIONAL</a:t>
            </a:r>
          </a:p>
          <a:p>
            <a:r>
              <a:rPr lang="pt-BR" dirty="0" smtClean="0"/>
              <a:t>DEFINIR O CALENDÁRIO DAS ASSEMBLEIAS MUNICIPAIS</a:t>
            </a:r>
          </a:p>
          <a:p>
            <a:r>
              <a:rPr lang="pt-BR" dirty="0" smtClean="0"/>
              <a:t>AVALIAR OS PROJETOS ELEGIVEIS, PODENDO FAZER PROPOSTA DE INCLUSÃO NO PED</a:t>
            </a:r>
          </a:p>
          <a:p>
            <a:endParaRPr lang="pt-BR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838199" y="3796302"/>
            <a:ext cx="11062063" cy="6425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dirty="0" smtClean="0"/>
              <a:t>2 – ASSEMBLEIA MUNICIPAL OU MICRORREGIONAL</a:t>
            </a:r>
            <a:endParaRPr lang="pt-BR" sz="4000" dirty="0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838200" y="4663439"/>
            <a:ext cx="10515600" cy="175042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ANALISAR OS PROJETOS DO CADERNO DE DIRETRIZES E ESCOLHER CINCO, PODENDO FAZER PROPOSTA DE INCLUSÃO NO PED A SER APROVADO NA ASSEMBLEIA AMPLIADA.</a:t>
            </a:r>
          </a:p>
          <a:p>
            <a:r>
              <a:rPr lang="pt-BR" dirty="0" smtClean="0"/>
              <a:t>ELEGE DELEGADOS (30 participantes = 1 delegado)</a:t>
            </a:r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65" y="12702"/>
            <a:ext cx="1045029" cy="84337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866710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36281"/>
            <a:ext cx="10515600" cy="74521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sz="4000" dirty="0"/>
              <a:t>3</a:t>
            </a:r>
            <a:r>
              <a:rPr lang="pt-BR" sz="4000" dirty="0" smtClean="0"/>
              <a:t> – ASSEMBLEIA REGIONAL AMPLIADA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625634"/>
            <a:ext cx="10515600" cy="3971108"/>
          </a:xfrm>
        </p:spPr>
        <p:txBody>
          <a:bodyPr>
            <a:normAutofit/>
          </a:bodyPr>
          <a:lstStyle/>
          <a:p>
            <a:r>
              <a:rPr lang="pt-BR" dirty="0" smtClean="0"/>
              <a:t>APROVA A INCLUSÃO DE PROJETOS NO PED</a:t>
            </a:r>
          </a:p>
          <a:p>
            <a:r>
              <a:rPr lang="pt-BR" dirty="0" smtClean="0"/>
              <a:t>APROVA OS PROJETOS QUE IRÃO PARA A CÉDULA (6 a 10)</a:t>
            </a:r>
          </a:p>
          <a:p>
            <a:r>
              <a:rPr lang="pt-BR" dirty="0" smtClean="0"/>
              <a:t>DEFINE QUANTOS PROJETOS SERÃO ELEITOS (1 a 5)</a:t>
            </a:r>
          </a:p>
          <a:p>
            <a:r>
              <a:rPr lang="pt-BR" dirty="0" smtClean="0"/>
              <a:t>DEFINE QUAL O PERCENTUAL DE RECURSOS CABERÁ A CADA UM DOS PROJETOS ELEITOS</a:t>
            </a:r>
          </a:p>
          <a:p>
            <a:r>
              <a:rPr lang="pt-BR" dirty="0" smtClean="0"/>
              <a:t>DEFINE OS CRITÉRIOS DE DISTRIBUIÇÃO DO RECURSO DENTRO DO PROJETO ELEITO</a:t>
            </a:r>
          </a:p>
          <a:p>
            <a:pPr marL="0" indent="0"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55" y="158180"/>
            <a:ext cx="1515292" cy="122288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544195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49343"/>
            <a:ext cx="10515600" cy="74521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t-BR" sz="4000" dirty="0" smtClean="0"/>
              <a:t>4 – ASSEMBLEIA REGIONAL DE CONSOLIDAÇÃO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508068"/>
            <a:ext cx="10515600" cy="3801291"/>
          </a:xfrm>
        </p:spPr>
        <p:txBody>
          <a:bodyPr>
            <a:normAutofit/>
          </a:bodyPr>
          <a:lstStyle/>
          <a:p>
            <a:r>
              <a:rPr lang="pt-BR" dirty="0" smtClean="0"/>
              <a:t>ANALISA OS PROJETOS ELEITOS E CONSOLIDA A DISTRIBUIÇÃO DO RECURSO CONFORME OS CRITÉRIOS APROVADOS NA ASSEMBLEIA REGIONAL AMPLIADA.</a:t>
            </a:r>
          </a:p>
          <a:p>
            <a:pPr marL="0" indent="0"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54" y="158180"/>
            <a:ext cx="1422629" cy="114810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667764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/>
          <a:lstStyle/>
          <a:p>
            <a:pPr algn="ctr"/>
            <a:r>
              <a:rPr lang="pt-BR" b="1" dirty="0" smtClean="0"/>
              <a:t>PRINCIPAIS REGRAS 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199" y="1358537"/>
            <a:ext cx="11153503" cy="5277394"/>
          </a:xfrm>
        </p:spPr>
        <p:txBody>
          <a:bodyPr/>
          <a:lstStyle/>
          <a:p>
            <a:r>
              <a:rPr lang="pt-BR" dirty="0" smtClean="0"/>
              <a:t>CÉDULA VOTAÇÃO</a:t>
            </a:r>
          </a:p>
          <a:p>
            <a:pPr lvl="1"/>
            <a:r>
              <a:rPr lang="pt-BR" dirty="0" smtClean="0"/>
              <a:t>MÍNIMO </a:t>
            </a:r>
            <a:r>
              <a:rPr lang="pt-BR" dirty="0" smtClean="0">
                <a:solidFill>
                  <a:srgbClr val="FF0000"/>
                </a:solidFill>
              </a:rPr>
              <a:t>06</a:t>
            </a:r>
            <a:r>
              <a:rPr lang="pt-BR" dirty="0" smtClean="0"/>
              <a:t> PROJETOS ( ELEGE DE 1 A 3 )</a:t>
            </a:r>
          </a:p>
          <a:p>
            <a:pPr lvl="1"/>
            <a:r>
              <a:rPr lang="pt-BR" dirty="0" smtClean="0"/>
              <a:t>MÁXIMO </a:t>
            </a:r>
            <a:r>
              <a:rPr lang="pt-BR" dirty="0" smtClean="0">
                <a:solidFill>
                  <a:srgbClr val="FF0000"/>
                </a:solidFill>
              </a:rPr>
              <a:t>10</a:t>
            </a:r>
            <a:r>
              <a:rPr lang="pt-BR" dirty="0" smtClean="0"/>
              <a:t> PROJETOS ( ELEGE DE 1 A 5 )</a:t>
            </a:r>
          </a:p>
          <a:p>
            <a:pPr lvl="1"/>
            <a:endParaRPr lang="pt-BR" dirty="0"/>
          </a:p>
          <a:p>
            <a:r>
              <a:rPr lang="pt-BR" dirty="0" smtClean="0"/>
              <a:t>3 DIAS DE VOTAÇÃO – </a:t>
            </a:r>
            <a:r>
              <a:rPr lang="pt-BR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26, 27 E 28 DE JUNHO DE 2018</a:t>
            </a:r>
          </a:p>
          <a:p>
            <a:endParaRPr lang="pt-BR" dirty="0" smtClean="0"/>
          </a:p>
          <a:p>
            <a:r>
              <a:rPr lang="pt-BR" dirty="0" smtClean="0"/>
              <a:t>FORMAS DE VOTAR:</a:t>
            </a:r>
          </a:p>
          <a:p>
            <a:pPr lvl="1"/>
            <a:r>
              <a:rPr lang="pt-BR" dirty="0" smtClean="0"/>
              <a:t>ON LINE – </a:t>
            </a:r>
            <a:r>
              <a:rPr lang="pt-BR" dirty="0" smtClean="0">
                <a:hlinkClick r:id="rId2"/>
              </a:rPr>
              <a:t>WWW.CONSULTAPOPULAR.RS.GOV.BR</a:t>
            </a:r>
            <a:r>
              <a:rPr lang="pt-BR" dirty="0" smtClean="0"/>
              <a:t> ( </a:t>
            </a:r>
            <a:r>
              <a:rPr lang="pt-BR" dirty="0" smtClean="0">
                <a:solidFill>
                  <a:srgbClr val="FF0000"/>
                </a:solidFill>
              </a:rPr>
              <a:t>3 DIAS </a:t>
            </a:r>
            <a:r>
              <a:rPr lang="pt-BR" dirty="0" smtClean="0"/>
              <a:t>)</a:t>
            </a:r>
            <a:endParaRPr lang="pt-BR" dirty="0"/>
          </a:p>
          <a:p>
            <a:pPr lvl="1"/>
            <a:r>
              <a:rPr lang="pt-BR" dirty="0" smtClean="0"/>
              <a:t>OFF LINE – APLICATIVO ( </a:t>
            </a:r>
            <a:r>
              <a:rPr lang="pt-BR" dirty="0" smtClean="0">
                <a:solidFill>
                  <a:srgbClr val="FF0000"/>
                </a:solidFill>
              </a:rPr>
              <a:t>2 DIAS 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SMS – MENSAGEM DE TEXTO ( </a:t>
            </a:r>
            <a:r>
              <a:rPr lang="pt-BR" dirty="0" smtClean="0">
                <a:solidFill>
                  <a:srgbClr val="FF0000"/>
                </a:solidFill>
              </a:rPr>
              <a:t>2 DIAS 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TODA URNA QUE FOR PÚBLICA DEVE ESTAR ACOMPANHADA DE UMA LISTA DE PRESENÇAS</a:t>
            </a:r>
          </a:p>
          <a:p>
            <a:pPr lvl="1"/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lvl="1"/>
            <a:endParaRPr lang="pt-BR" dirty="0"/>
          </a:p>
          <a:p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457200" lvl="1" indent="0">
              <a:buNone/>
            </a:pP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endParaRPr lang="pt-BR" dirty="0" smtClean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54" y="0"/>
            <a:ext cx="1619795" cy="13072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413259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/>
          <a:lstStyle/>
          <a:p>
            <a:pPr algn="ctr"/>
            <a:r>
              <a:rPr lang="pt-BR" b="1" dirty="0" smtClean="0"/>
              <a:t>PRINCIPAIS REGRAS 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199" y="1358537"/>
            <a:ext cx="11153503" cy="5277394"/>
          </a:xfrm>
        </p:spPr>
        <p:txBody>
          <a:bodyPr/>
          <a:lstStyle/>
          <a:p>
            <a:r>
              <a:rPr lang="pt-BR" dirty="0" smtClean="0"/>
              <a:t>ÍNDICES DE PARTICIPAÇÃO</a:t>
            </a: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lvl="1"/>
            <a:endParaRPr lang="pt-BR" dirty="0"/>
          </a:p>
          <a:p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457200" lvl="1" indent="0">
              <a:buNone/>
            </a:pP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endParaRPr lang="pt-BR" dirty="0" smtClean="0"/>
          </a:p>
          <a:p>
            <a:pPr marL="514350" indent="-514350">
              <a:buFont typeface="+mj-lt"/>
              <a:buAutoNum type="arabicPeriod"/>
            </a:pPr>
            <a:endParaRPr lang="pt-BR" dirty="0" smtClean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63175158"/>
              </p:ext>
            </p:extLst>
          </p:nvPr>
        </p:nvGraphicFramePr>
        <p:xfrm>
          <a:off x="1097279" y="1972489"/>
          <a:ext cx="10256520" cy="4362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8840">
                  <a:extLst>
                    <a:ext uri="{9D8B030D-6E8A-4147-A177-3AD203B41FA5}">
                      <a16:colId xmlns="" xmlns:a16="http://schemas.microsoft.com/office/drawing/2014/main" val="1145621231"/>
                    </a:ext>
                  </a:extLst>
                </a:gridCol>
                <a:gridCol w="3418840">
                  <a:extLst>
                    <a:ext uri="{9D8B030D-6E8A-4147-A177-3AD203B41FA5}">
                      <a16:colId xmlns="" xmlns:a16="http://schemas.microsoft.com/office/drawing/2014/main" val="2556219305"/>
                    </a:ext>
                  </a:extLst>
                </a:gridCol>
                <a:gridCol w="3418840">
                  <a:extLst>
                    <a:ext uri="{9D8B030D-6E8A-4147-A177-3AD203B41FA5}">
                      <a16:colId xmlns="" xmlns:a16="http://schemas.microsoft.com/office/drawing/2014/main" val="2180935731"/>
                    </a:ext>
                  </a:extLst>
                </a:gridCol>
              </a:tblGrid>
              <a:tr h="1924261">
                <a:tc>
                  <a:txBody>
                    <a:bodyPr/>
                    <a:lstStyle/>
                    <a:p>
                      <a:pPr algn="ctr"/>
                      <a:endParaRPr lang="pt-BR" dirty="0" smtClean="0"/>
                    </a:p>
                    <a:p>
                      <a:pPr algn="ctr"/>
                      <a:endParaRPr lang="pt-BR" dirty="0" smtClean="0"/>
                    </a:p>
                    <a:p>
                      <a:pPr algn="ctr"/>
                      <a:r>
                        <a:rPr lang="pt-BR" sz="2400" dirty="0" smtClean="0"/>
                        <a:t>Nº</a:t>
                      </a:r>
                      <a:r>
                        <a:rPr lang="pt-BR" sz="2400" baseline="0" dirty="0" smtClean="0"/>
                        <a:t> DE ELEITORES</a:t>
                      </a:r>
                      <a:endParaRPr lang="pt-B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PARTICIPAÇÃO</a:t>
                      </a:r>
                      <a:r>
                        <a:rPr lang="pt-BR" sz="2400" baseline="0" dirty="0" smtClean="0"/>
                        <a:t> MÍNIMA CONFORME O NÚMERO </a:t>
                      </a:r>
                      <a:r>
                        <a:rPr lang="pt-BR" sz="2400" baseline="0" dirty="0" smtClean="0">
                          <a:solidFill>
                            <a:srgbClr val="FFFF00"/>
                          </a:solidFill>
                        </a:rPr>
                        <a:t>DE ELEITORES DO MUNICÍPIO</a:t>
                      </a:r>
                      <a:endParaRPr lang="pt-BR" sz="2400" dirty="0" smtClean="0">
                        <a:solidFill>
                          <a:srgbClr val="FFFF00"/>
                        </a:solidFill>
                      </a:endParaRPr>
                    </a:p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PERCENTUAL MÍNIMO</a:t>
                      </a:r>
                      <a:r>
                        <a:rPr lang="pt-BR" sz="2400" baseline="0" dirty="0" smtClean="0"/>
                        <a:t> DO NÚMERO DE </a:t>
                      </a:r>
                      <a:r>
                        <a:rPr lang="pt-BR" sz="2400" baseline="0" dirty="0" smtClean="0">
                          <a:solidFill>
                            <a:srgbClr val="FFFF00"/>
                          </a:solidFill>
                        </a:rPr>
                        <a:t>VOTOS DO PROJETO </a:t>
                      </a:r>
                      <a:endParaRPr lang="pt-BR" sz="2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08209995"/>
                  </a:ext>
                </a:extLst>
              </a:tr>
              <a:tr h="487747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ATÉ 10.000 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6 %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 0,75%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63425747"/>
                  </a:ext>
                </a:extLst>
              </a:tr>
              <a:tr h="487747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DE 10.001 ATÉ 40.000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5 %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1,5% 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80845236"/>
                  </a:ext>
                </a:extLst>
              </a:tr>
              <a:tr h="487747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DE 40.001 ATÉ 80.000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4 %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2 %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18933154"/>
                  </a:ext>
                </a:extLst>
              </a:tr>
              <a:tr h="487747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DE 80.001 ATÉ 120.000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3 %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2,5%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46221225"/>
                  </a:ext>
                </a:extLst>
              </a:tr>
              <a:tr h="487747">
                <a:tc>
                  <a:txBody>
                    <a:bodyPr/>
                    <a:lstStyle/>
                    <a:p>
                      <a:r>
                        <a:rPr lang="pt-BR" sz="2000" dirty="0" smtClean="0"/>
                        <a:t>ACIMA DE 120.001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1,5 %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smtClean="0"/>
                        <a:t>3 </a:t>
                      </a:r>
                      <a:r>
                        <a:rPr lang="pt-BR" sz="2000" dirty="0" smtClean="0"/>
                        <a:t>%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99713533"/>
                  </a:ext>
                </a:extLst>
              </a:tr>
            </a:tbl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55" y="158180"/>
            <a:ext cx="1306286" cy="105421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077032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CALENDÁRIO:</a:t>
            </a:r>
            <a:endParaRPr lang="pt-BR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104577"/>
            <a:ext cx="10515600" cy="4072386"/>
          </a:xfrm>
        </p:spPr>
        <p:txBody>
          <a:bodyPr>
            <a:normAutofit/>
          </a:bodyPr>
          <a:lstStyle/>
          <a:p>
            <a:r>
              <a:rPr lang="pt-BR" dirty="0" smtClean="0"/>
              <a:t>ASSEMBLEIAS MUNICIPAIS OU MICRORREGIONAIS</a:t>
            </a:r>
          </a:p>
          <a:p>
            <a:pPr lvl="1"/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ABRIL</a:t>
            </a:r>
          </a:p>
          <a:p>
            <a:r>
              <a:rPr lang="pt-BR" dirty="0" smtClean="0"/>
              <a:t>ASSEMBLEIA REGIONAL AMPLIADA (CONSTRUÇÃO DA CÉDULA)</a:t>
            </a:r>
          </a:p>
          <a:p>
            <a:pPr lvl="1"/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10 DE MAIO / 15h / </a:t>
            </a: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GRAVATAÍ / METROPOLITANO </a:t>
            </a: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DELTA DO JACUÍ</a:t>
            </a:r>
          </a:p>
          <a:p>
            <a:r>
              <a:rPr lang="pt-BR" dirty="0" smtClean="0"/>
              <a:t>VOTAÇÃO</a:t>
            </a:r>
          </a:p>
          <a:p>
            <a:pPr lvl="1"/>
            <a:r>
              <a:rPr lang="pt-BR" sz="4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26, 27 E 28 DE JUNHO DE 2018</a:t>
            </a:r>
          </a:p>
          <a:p>
            <a:r>
              <a:rPr lang="pt-BR" dirty="0" smtClean="0"/>
              <a:t>ASSEMBLEIA REGIONAL DE CONSOLIDAÇÃO DOS PROJETOS ELEITOS</a:t>
            </a:r>
          </a:p>
          <a:p>
            <a:pPr lvl="1"/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JULHO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54" y="158180"/>
            <a:ext cx="2155371" cy="173945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471234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388" y="167374"/>
            <a:ext cx="4702629" cy="3795169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26" y="4160557"/>
            <a:ext cx="8516982" cy="2488437"/>
          </a:xfrm>
          <a:prstGeom prst="rect">
            <a:avLst/>
          </a:prstGeom>
        </p:spPr>
      </p:pic>
      <p:pic>
        <p:nvPicPr>
          <p:cNvPr id="10" name="Picture 2" descr="Governo do Rio Grande do Su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0507" y="167373"/>
            <a:ext cx="3993183" cy="399318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5182064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EXECUÇÃO CP 2017</a:t>
            </a:r>
            <a:endParaRPr lang="pt-BR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6119"/>
            <a:ext cx="1698171" cy="1370477"/>
          </a:xfrm>
          <a:prstGeom prst="rect">
            <a:avLst/>
          </a:prstGeom>
        </p:spPr>
      </p:pic>
      <p:graphicFrame>
        <p:nvGraphicFramePr>
          <p:cNvPr id="6" name="Espaço Reservado para Conteúd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87559650"/>
              </p:ext>
            </p:extLst>
          </p:nvPr>
        </p:nvGraphicFramePr>
        <p:xfrm>
          <a:off x="444136" y="1526598"/>
          <a:ext cx="11403876" cy="5122393"/>
        </p:xfrm>
        <a:graphic>
          <a:graphicData uri="http://schemas.openxmlformats.org/drawingml/2006/table">
            <a:tbl>
              <a:tblPr/>
              <a:tblGrid>
                <a:gridCol w="1746568">
                  <a:extLst>
                    <a:ext uri="{9D8B030D-6E8A-4147-A177-3AD203B41FA5}">
                      <a16:colId xmlns="" xmlns:a16="http://schemas.microsoft.com/office/drawing/2014/main" val="690601791"/>
                    </a:ext>
                  </a:extLst>
                </a:gridCol>
                <a:gridCol w="1439480">
                  <a:extLst>
                    <a:ext uri="{9D8B030D-6E8A-4147-A177-3AD203B41FA5}">
                      <a16:colId xmlns="" xmlns:a16="http://schemas.microsoft.com/office/drawing/2014/main" val="1654093824"/>
                    </a:ext>
                  </a:extLst>
                </a:gridCol>
                <a:gridCol w="1333917">
                  <a:extLst>
                    <a:ext uri="{9D8B030D-6E8A-4147-A177-3AD203B41FA5}">
                      <a16:colId xmlns="" xmlns:a16="http://schemas.microsoft.com/office/drawing/2014/main" val="2919904330"/>
                    </a:ext>
                  </a:extLst>
                </a:gridCol>
                <a:gridCol w="1641008">
                  <a:extLst>
                    <a:ext uri="{9D8B030D-6E8A-4147-A177-3AD203B41FA5}">
                      <a16:colId xmlns="" xmlns:a16="http://schemas.microsoft.com/office/drawing/2014/main" val="2858218106"/>
                    </a:ext>
                  </a:extLst>
                </a:gridCol>
                <a:gridCol w="1333917">
                  <a:extLst>
                    <a:ext uri="{9D8B030D-6E8A-4147-A177-3AD203B41FA5}">
                      <a16:colId xmlns="" xmlns:a16="http://schemas.microsoft.com/office/drawing/2014/main" val="3938436339"/>
                    </a:ext>
                  </a:extLst>
                </a:gridCol>
                <a:gridCol w="1253946">
                  <a:extLst>
                    <a:ext uri="{9D8B030D-6E8A-4147-A177-3AD203B41FA5}">
                      <a16:colId xmlns="" xmlns:a16="http://schemas.microsoft.com/office/drawing/2014/main" val="1961280562"/>
                    </a:ext>
                  </a:extLst>
                </a:gridCol>
                <a:gridCol w="1439480">
                  <a:extLst>
                    <a:ext uri="{9D8B030D-6E8A-4147-A177-3AD203B41FA5}">
                      <a16:colId xmlns="" xmlns:a16="http://schemas.microsoft.com/office/drawing/2014/main" val="3238997964"/>
                    </a:ext>
                  </a:extLst>
                </a:gridCol>
                <a:gridCol w="1215560">
                  <a:extLst>
                    <a:ext uri="{9D8B030D-6E8A-4147-A177-3AD203B41FA5}">
                      <a16:colId xmlns="" xmlns:a16="http://schemas.microsoft.com/office/drawing/2014/main" val="513543989"/>
                    </a:ext>
                  </a:extLst>
                </a:gridCol>
              </a:tblGrid>
              <a:tr h="465672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pt-BR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SINTESE DA EXECUÇÃO CONSULTA POPULAR - ORÇAMENTO 2017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3759478"/>
                  </a:ext>
                </a:extLst>
              </a:tr>
              <a:tr h="155224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SECRETARIA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VALOR TOTAL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NÃO</a:t>
                      </a:r>
                      <a:b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UTILIZADO</a:t>
                      </a:r>
                      <a:b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SEM PROJETO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SALDO DOS PROJETOS</a:t>
                      </a:r>
                      <a:b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(Diferença entre o orçamento inicial e o liquidado)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LIQUIDADO - AGUARDA PAGAMENTO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AGUARDA</a:t>
                      </a:r>
                      <a:b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LIQUIDAÇÃO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PAGO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% PERCENTUAL DE EXECUÇÃO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62332901"/>
                  </a:ext>
                </a:extLst>
              </a:tr>
              <a:tr h="310448"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SEAPI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11.202.276,93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270.389,78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 32.606,40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497.225,99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10.402.054,76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93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56686756"/>
                  </a:ext>
                </a:extLst>
              </a:tr>
              <a:tr h="310448"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SEDACTEL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5.583.916,02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0,38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5.583.915,64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100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92306824"/>
                  </a:ext>
                </a:extLst>
              </a:tr>
              <a:tr h="310448"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EDUCAÇÃO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4.274.678,58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0,00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4.274.678,58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2531048"/>
                  </a:ext>
                </a:extLst>
              </a:tr>
              <a:tr h="310448"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SAÚDE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15.128.490,02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840.627,17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170,97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</a:t>
                      </a:r>
                      <a:r>
                        <a:rPr lang="pt-BR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545.560,21 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pt-BR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13.742.131,67 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</a:t>
                      </a:r>
                      <a:r>
                        <a:rPr lang="pt-BR" sz="1500" b="0" i="0" u="none" strike="noStrike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91 </a:t>
                      </a:r>
                      <a:endParaRPr lang="pt-BR" sz="15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68541355"/>
                  </a:ext>
                </a:extLst>
              </a:tr>
              <a:tr h="310448"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SDECT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2.820.002,98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318.879,51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50.797,17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623.373,11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157.840,80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1.669.112,39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59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4919850"/>
                  </a:ext>
                </a:extLst>
              </a:tr>
              <a:tr h="310448"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SDR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10.096.547,00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30.227,23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155.806,00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245.494,29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  <a:r>
                        <a:rPr lang="pt-BR" sz="15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9.665.019,48 </a:t>
                      </a:r>
                      <a:endParaRPr lang="pt-B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95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59446873"/>
                  </a:ext>
                </a:extLst>
              </a:tr>
              <a:tr h="310448"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MINAS E ENERGIA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894.088,47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37.456,26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856.632,21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5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96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28701272"/>
                  </a:ext>
                </a:extLst>
              </a:tr>
              <a:tr h="310448"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50.000.000,00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1.460.123,69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276.837,18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6.349.753,04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157.840,80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41.755.445,29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5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66960252"/>
                  </a:ext>
                </a:extLst>
              </a:tr>
              <a:tr h="620896"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LIQUIDADO + PAGO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48.105.198,33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2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       96 </a:t>
                      </a: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55881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2523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25378"/>
          </a:xfrm>
        </p:spPr>
        <p:txBody>
          <a:bodyPr>
            <a:normAutofit/>
          </a:bodyPr>
          <a:lstStyle/>
          <a:p>
            <a:pPr algn="ctr"/>
            <a:r>
              <a:rPr lang="pt-B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EXECUÇÃO CP 2017 </a:t>
            </a:r>
            <a:br>
              <a:rPr lang="pt-B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COREDE METROPOLITANO</a:t>
            </a:r>
            <a:endParaRPr lang="pt-BR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756263"/>
            <a:ext cx="10515600" cy="34207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sz="14000" dirty="0" smtClean="0">
                <a:solidFill>
                  <a:srgbClr val="FF0000"/>
                </a:solidFill>
              </a:rPr>
              <a:t>100% </a:t>
            </a:r>
          </a:p>
          <a:p>
            <a:pPr marL="0" indent="0" algn="ctr">
              <a:buNone/>
            </a:pPr>
            <a:r>
              <a:rPr lang="pt-BR" sz="12000" dirty="0" smtClean="0">
                <a:solidFill>
                  <a:srgbClr val="0070C0"/>
                </a:solidFill>
              </a:rPr>
              <a:t>PAGOS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5125"/>
            <a:ext cx="2127068" cy="171661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33429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1"/>
          <p:cNvSpPr txBox="1"/>
          <p:nvPr/>
        </p:nvSpPr>
        <p:spPr>
          <a:xfrm>
            <a:off x="12220575" y="6286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6" name="CaixaDeTexto 1"/>
          <p:cNvSpPr txBox="1"/>
          <p:nvPr/>
        </p:nvSpPr>
        <p:spPr>
          <a:xfrm>
            <a:off x="12220575" y="6286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7" name="CaixaDeTexto 2"/>
          <p:cNvSpPr txBox="1"/>
          <p:nvPr/>
        </p:nvSpPr>
        <p:spPr>
          <a:xfrm>
            <a:off x="12220575" y="2095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8" name="CaixaDeTexto 3"/>
          <p:cNvSpPr txBox="1"/>
          <p:nvPr/>
        </p:nvSpPr>
        <p:spPr>
          <a:xfrm>
            <a:off x="12220575" y="4572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699249" y="441065"/>
          <a:ext cx="11091132" cy="5927458"/>
        </p:xfrm>
        <a:graphic>
          <a:graphicData uri="http://schemas.openxmlformats.org/drawingml/2006/table">
            <a:tbl>
              <a:tblPr/>
              <a:tblGrid>
                <a:gridCol w="1032098"/>
                <a:gridCol w="2517690"/>
                <a:gridCol w="2986825"/>
                <a:gridCol w="3543300"/>
                <a:gridCol w="1011219"/>
              </a:tblGrid>
              <a:tr h="219535">
                <a:tc>
                  <a:txBody>
                    <a:bodyPr/>
                    <a:lstStyle/>
                    <a:p>
                      <a:pPr lvl="1"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ÓRGÃO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COREDE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NOME MUNICÍPIO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NOME SUBTÍTULO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PAGO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9071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METROPOLITANO DELTA DO JACUI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CACHOEIRINHA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AQUISIÇÃO DE EQUIPAMENTOS-HOSPITAL PADRE JEREMIAS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483.855,15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439071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METROPOLITANO DELTA DO JACUI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GRAVATAI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AQUISIÇÃO DE EQUIPAMENTOS-HOSPITAL DOM JOÃO BECKER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483.855,15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439071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METROPOLITANO DELTA DO JACUI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SANTO ANTONIO DA PATRULHA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AQUISIÇÃO DE EQUIPAMENTOS-HOSPITAL SANTO ANTÔNIO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483.855,16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439071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SDR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METROPOLITANO DELTA DO JACUI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SANTO ANTONIO DA PATRULHA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DESENV. AGRICULTURA FAMILIAR - INSUMOS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50.000,00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439071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SDR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METROPOLITANO DELTA DO JACUI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GRAVATAI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DESENV. AGRICULTURA FAMILIAR - EQUIPAMENTOS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83.855,16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439071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SDR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METROPOLITANO DELTA DO JACUI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GRAVATAI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DESENV. AGRICULTURA FAMILIAR - INSUMOS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100.000,00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439071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SEDACTEL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METROPOLITANO DELTA DO JACUI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GRAVATAI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REDE ESTADUAL DE CULTURA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161.285,00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439071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SEDACTEL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METROPOLITANO DELTA DO JACUI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SANTO ANTONIO DA PATRULHA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REDE ESTADUAL DE CULTURA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161.285,00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439071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SEDACTEL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METROPOLITANO DELTA DO JACUI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CACHOEIRINHA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REDE ESTADUAL DE CULTURA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161.285,16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439071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SDR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METROPOLITANO DELTA DO JACUI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SANTO ANTONIO DA PATRULHA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DESENV. AGRICULTURA FAMILIAR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250.000,00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439071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SEDACTEL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METROPOLITANO DELTA DO JACUI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CACHOEIRINHA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PRAÇA DE ECOTURISMO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806.425,26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439071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SEDACTEL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METROPOLITANO DELTA DO JACUI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GRAVATAI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INFRAESTRUTURA E EQUIPAMENTOS TURÍSTICOS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806.425,26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439071"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SEDACTEL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METROPOLITANO DELTA DO JACUI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SANTO ANTONIO DA PATRULHA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INFRAESTRUTURA E EQUIPAMENTOS TURÍSTICOS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806.425,26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</a:tbl>
          </a:graphicData>
        </a:graphic>
      </p:graphicFrame>
      <p:sp>
        <p:nvSpPr>
          <p:cNvPr id="10" name="CaixaDeTexto 1"/>
          <p:cNvSpPr txBox="1"/>
          <p:nvPr/>
        </p:nvSpPr>
        <p:spPr>
          <a:xfrm>
            <a:off x="12220575" y="6286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11" name="CaixaDeTexto 2"/>
          <p:cNvSpPr txBox="1"/>
          <p:nvPr/>
        </p:nvSpPr>
        <p:spPr>
          <a:xfrm>
            <a:off x="12220575" y="20955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  <p:sp>
        <p:nvSpPr>
          <p:cNvPr id="12" name="CaixaDeTexto 3"/>
          <p:cNvSpPr txBox="1"/>
          <p:nvPr/>
        </p:nvSpPr>
        <p:spPr>
          <a:xfrm>
            <a:off x="12220575" y="4572000"/>
            <a:ext cx="184731" cy="264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1100"/>
          </a:p>
        </p:txBody>
      </p:sp>
    </p:spTree>
    <p:extLst>
      <p:ext uri="{BB962C8B-B14F-4D97-AF65-F5344CB8AC3E}">
        <p14:creationId xmlns="" xmlns:p14="http://schemas.microsoft.com/office/powerpoint/2010/main" val="21724561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29211"/>
          </a:xfrm>
        </p:spPr>
        <p:txBody>
          <a:bodyPr>
            <a:normAutofit fontScale="90000"/>
          </a:bodyPr>
          <a:lstStyle/>
          <a:p>
            <a:pPr algn="ctr"/>
            <a:r>
              <a:rPr lang="pt-BR" sz="7200" dirty="0" smtClean="0"/>
              <a:t>EXECUÇÃO CP 2018 </a:t>
            </a:r>
            <a:br>
              <a:rPr lang="pt-BR" sz="7200" dirty="0" smtClean="0"/>
            </a:br>
            <a:r>
              <a:rPr lang="pt-BR" sz="6700" dirty="0" smtClean="0"/>
              <a:t>COREDE METROPOLITANO</a:t>
            </a:r>
            <a:endParaRPr lang="pt-BR" sz="7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690949"/>
            <a:ext cx="10515600" cy="3486014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t-BR" sz="12000" dirty="0" smtClean="0">
                <a:solidFill>
                  <a:srgbClr val="FF0000"/>
                </a:solidFill>
              </a:rPr>
              <a:t>100 % </a:t>
            </a:r>
          </a:p>
          <a:p>
            <a:pPr marL="0" indent="0" algn="ctr">
              <a:buNone/>
            </a:pPr>
            <a:r>
              <a:rPr lang="pt-BR" sz="12000" dirty="0" smtClean="0">
                <a:solidFill>
                  <a:srgbClr val="0070C0"/>
                </a:solidFill>
              </a:rPr>
              <a:t>PROJETOS ENTREGUES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5125"/>
            <a:ext cx="2390503" cy="192921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06529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609599" y="336321"/>
          <a:ext cx="10710041" cy="6106519"/>
        </p:xfrm>
        <a:graphic>
          <a:graphicData uri="http://schemas.openxmlformats.org/drawingml/2006/table">
            <a:tbl>
              <a:tblPr/>
              <a:tblGrid>
                <a:gridCol w="560830"/>
                <a:gridCol w="2912696"/>
                <a:gridCol w="2152863"/>
                <a:gridCol w="2261411"/>
                <a:gridCol w="1429212"/>
                <a:gridCol w="1393029"/>
              </a:tblGrid>
              <a:tr h="35920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NOME ÓRGÃO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NOME INSTR PROG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NOME REGIÃO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NOME MUNICÍPIO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VALOR</a:t>
                      </a:r>
                      <a:br>
                        <a:rPr lang="pt-B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INICIAL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20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SSP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REAPARELHAMENTO DA BM - CP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METROPOLITANO DELTA DO JACUI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CACHOEIRINHA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EXECUÇÃO DIRETA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5920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SSP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REAPARELHAMENTO DA BM - CP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METROPOLITANO DELTA DO JACUI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CACHOEIRINHA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EXECUÇÃO DIRETA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5920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SSP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REAPARELHAMENTO DA BM - CP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METROPOLITANO DELTA DO JACUI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GLORINHA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EXECUÇÃO DIRETA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5920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SSP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REAPARELHAMENTO DA BM - CP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METROPOLITANO DELTA DO JACUI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GRAVATAI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EXECUÇÃO DIRETA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5920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SSP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REAPARELHAMENTO DA BM - CP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METROPOLITANO DELTA DO JACUI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GRAVATAI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EXECUÇÃO DIRETA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5920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SSP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REPOSIÇÃO E RENOVAÇÃO DE MATERIAIS PERMANENTES DA PC - CP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METROPOLITANO DELTA DO JACUI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CACHOEIRINHA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EXECUÇÃO DIRETA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5920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SSP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REPOSIÇÃO E RENOVAÇÃO DE MATERIAIS PERMANENTES DA PC - CP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METROPOLITANO DELTA DO JACUI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CACHOEIRINHA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EXECUÇÃO DIRETA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5920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SSP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REPOSIÇÃO E RENOVAÇÃO DE MATERIAIS PERMANENTES DA PC - CP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METROPOLITANO DELTA DO JACUI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GRAVATAI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EXECUÇÃO DIRETA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5920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SSP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REAPARELHAMENTO DO IGP - CP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METROPOLITANO DELTA DO JACUI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CACHOEIRINHA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12.857,00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EXECUÇÃO DIRETA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5920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SSP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REAPARELHAMENTO DO CORPO DE BOMBEIROS - CP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METROPOLITANO DELTA DO JACUI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CACHOEIRINHA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EXECUÇÃO DIRETA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5920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REGIONALIZAÇÃO DA SAÚDE - CP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METROPOLITANO DELTA DO JACUI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ALVORADA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116.652,00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17/2000-0200950-7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35920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REGIONALIZAÇÃO DA SAÚDE - CP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METROPOLITANO DELTA DO JACUI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GLORINHA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173.986,00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17/2000-0200981-7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35920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REGIONALIZAÇÃO DA SAÚDE - CP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METROPOLITANO DELTA DO JACUI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GLORINHA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17/2000-0200980-9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35920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REGIONALIZAÇÃO DA SAÚDE - CP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METROPOLITANO DELTA DO JACUI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SANTO ANTONIO DA PATRULHA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73.304,00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18/2000-0017188-4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35920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REGIONALIZAÇÃO DA SAÚDE - CP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METROPOLITANO DELTA DO JACUI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SANTO ANTONIO DA PATRULHA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300.000,00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18/2000-0017178-7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35920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SAÚDE DA FAMÍLIA - CP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METROPOLITANO DELTA DO JACUI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ELDORADO DO SUL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208.915,00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17/2000-0201714-3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99564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9091"/>
          </a:xfrm>
        </p:spPr>
        <p:txBody>
          <a:bodyPr/>
          <a:lstStyle/>
          <a:p>
            <a:pPr algn="ctr"/>
            <a:r>
              <a:rPr lang="pt-BR" dirty="0" smtClean="0"/>
              <a:t>CONSULTA POPULAR 2018 / 2019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83325" y="992777"/>
            <a:ext cx="11168743" cy="572153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t-BR" sz="7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R$ 80 MILHÕES</a:t>
            </a:r>
          </a:p>
          <a:p>
            <a:pPr marL="0" indent="0" algn="ctr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 DE DISTRIBUIÇÃO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>
                <a:solidFill>
                  <a:srgbClr val="FF0000"/>
                </a:solidFill>
              </a:rPr>
              <a:t>28 MILHÕES FIXOS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b="1" dirty="0" smtClean="0"/>
              <a:t>70%</a:t>
            </a:r>
            <a:r>
              <a:rPr lang="pt-BR" dirty="0" smtClean="0"/>
              <a:t> PELO NÚMERO DE MUNICÍPIOS DE CADA COREDE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b="1" dirty="0" smtClean="0"/>
              <a:t>30 %</a:t>
            </a:r>
            <a:r>
              <a:rPr lang="pt-BR" dirty="0" smtClean="0"/>
              <a:t> PELA POPULAÇÃO TOTAL DE CADA COREDE</a:t>
            </a:r>
          </a:p>
          <a:p>
            <a:pPr marL="971550" lvl="1" indent="-514350">
              <a:buFont typeface="+mj-lt"/>
              <a:buAutoNum type="arabicPeriod"/>
            </a:pPr>
            <a:endParaRPr lang="pt-BR" dirty="0"/>
          </a:p>
          <a:p>
            <a:pPr marL="514350" indent="-514350">
              <a:buFont typeface="+mj-lt"/>
              <a:buAutoNum type="arabicPeriod"/>
            </a:pPr>
            <a:r>
              <a:rPr lang="pt-BR" dirty="0" smtClean="0">
                <a:solidFill>
                  <a:srgbClr val="FF0000"/>
                </a:solidFill>
              </a:rPr>
              <a:t>52 MILHÕES VARIÁVEIS – COMBATE AS DESIGUALDADES REGIONAIS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b="1" dirty="0" smtClean="0"/>
              <a:t>40%</a:t>
            </a:r>
            <a:r>
              <a:rPr lang="pt-BR" dirty="0" smtClean="0"/>
              <a:t> BLOCO “A”</a:t>
            </a:r>
          </a:p>
          <a:p>
            <a:pPr marL="1428750" lvl="2" indent="-514350">
              <a:buFont typeface="+mj-lt"/>
              <a:buAutoNum type="arabicPeriod"/>
            </a:pPr>
            <a:r>
              <a:rPr lang="pt-BR" dirty="0" smtClean="0"/>
              <a:t>15% - VARIAÇÃO DA POPULAÇÃO</a:t>
            </a:r>
          </a:p>
          <a:p>
            <a:pPr marL="1428750" lvl="2" indent="-514350">
              <a:buFont typeface="+mj-lt"/>
              <a:buAutoNum type="arabicPeriod"/>
            </a:pPr>
            <a:r>
              <a:rPr lang="pt-BR" dirty="0" smtClean="0"/>
              <a:t>15% - VARIAÇÃO DO PIB</a:t>
            </a:r>
          </a:p>
          <a:p>
            <a:pPr marL="1428750" lvl="2" indent="-514350">
              <a:buFont typeface="+mj-lt"/>
              <a:buAutoNum type="arabicPeriod"/>
            </a:pPr>
            <a:r>
              <a:rPr lang="pt-BR" dirty="0" smtClean="0"/>
              <a:t>10% - TAXA DE PARTICIPAÇÃO DO COREDE NA CONSULTA ANTERIOR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b="1" dirty="0" smtClean="0"/>
              <a:t>60%</a:t>
            </a:r>
            <a:r>
              <a:rPr lang="pt-BR" dirty="0" smtClean="0"/>
              <a:t> BLOCO “B”</a:t>
            </a:r>
          </a:p>
          <a:p>
            <a:pPr marL="1428750" lvl="2" indent="-514350">
              <a:buFont typeface="+mj-lt"/>
              <a:buAutoNum type="arabicPeriod"/>
            </a:pPr>
            <a:r>
              <a:rPr lang="pt-BR" dirty="0" smtClean="0"/>
              <a:t>30% - IDESE RENDA</a:t>
            </a:r>
          </a:p>
          <a:p>
            <a:pPr marL="1428750" lvl="2" indent="-514350">
              <a:buFont typeface="+mj-lt"/>
              <a:buAutoNum type="arabicPeriod"/>
            </a:pPr>
            <a:r>
              <a:rPr lang="pt-BR" dirty="0" smtClean="0"/>
              <a:t>15% - IDESE SAÚDE</a:t>
            </a:r>
          </a:p>
          <a:p>
            <a:pPr marL="1428750" lvl="2" indent="-514350">
              <a:buFont typeface="+mj-lt"/>
              <a:buAutoNum type="arabicPeriod"/>
            </a:pPr>
            <a:r>
              <a:rPr lang="pt-BR" dirty="0" smtClean="0"/>
              <a:t>15% - IDESE EDUCAÇÃO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5126"/>
            <a:ext cx="2155371" cy="173945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35035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041"/>
            <a:ext cx="932567" cy="752611"/>
          </a:xfrm>
          <a:prstGeom prst="rect">
            <a:avLst/>
          </a:prstGeom>
        </p:spPr>
      </p:pic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899030807"/>
              </p:ext>
            </p:extLst>
          </p:nvPr>
        </p:nvGraphicFramePr>
        <p:xfrm>
          <a:off x="1201847" y="293633"/>
          <a:ext cx="10706100" cy="6390946"/>
        </p:xfrm>
        <a:graphic>
          <a:graphicData uri="http://schemas.openxmlformats.org/presentationml/2006/ole">
            <p:oleObj spid="_x0000_s1042" name="Worksheet" r:id="rId4" imgW="8810640" imgH="6638835" progId="Excel.Sheet.8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5314056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ETAPAS:</a:t>
            </a:r>
            <a:endParaRPr lang="pt-BR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104577"/>
            <a:ext cx="10515600" cy="407238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pt-BR" dirty="0" smtClean="0"/>
              <a:t>ASSEMBLEIA PÚBLICA REGIONAL INICIAL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ASSEMBLEIAS MUNICIPAIS OU MICRORREGIONAIS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ASSEMBLEIA REGIONAL AMPLIADA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VOTAÇÃO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ASSEMBLEIA REGIONAL DE CONSOLIDAÇÃO DOS PROJETOS ELEITOS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AVALIAÇÃO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54" y="158180"/>
            <a:ext cx="2155371" cy="173945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812303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607</TotalTime>
  <Words>1031</Words>
  <Application>Microsoft Office PowerPoint</Application>
  <PresentationFormat>Personalizar</PresentationFormat>
  <Paragraphs>354</Paragraphs>
  <Slides>16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8" baseType="lpstr">
      <vt:lpstr>Tema do Office</vt:lpstr>
      <vt:lpstr>Planilha do Microsoft Office Excel 97-2003</vt:lpstr>
      <vt:lpstr>Slide 1</vt:lpstr>
      <vt:lpstr>EXECUÇÃO CP 2017</vt:lpstr>
      <vt:lpstr>EXECUÇÃO CP 2017  COREDE METROPOLITANO</vt:lpstr>
      <vt:lpstr>Slide 4</vt:lpstr>
      <vt:lpstr>EXECUÇÃO CP 2018  COREDE METROPOLITANO</vt:lpstr>
      <vt:lpstr>Slide 6</vt:lpstr>
      <vt:lpstr>CONSULTA POPULAR 2018 / 2019</vt:lpstr>
      <vt:lpstr>Slide 8</vt:lpstr>
      <vt:lpstr>ETAPAS:</vt:lpstr>
      <vt:lpstr>1 – ASSEMBLEIA REGIONAL INICIAL</vt:lpstr>
      <vt:lpstr>3 – ASSEMBLEIA REGIONAL AMPLIADA</vt:lpstr>
      <vt:lpstr>4 – ASSEMBLEIA REGIONAL DE CONSOLIDAÇÃO</vt:lpstr>
      <vt:lpstr>PRINCIPAIS REGRAS </vt:lpstr>
      <vt:lpstr>PRINCIPAIS REGRAS </vt:lpstr>
      <vt:lpstr>CALENDÁRIO: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 do Windows</dc:creator>
  <cp:lastModifiedBy>silvia-schumacher</cp:lastModifiedBy>
  <cp:revision>60</cp:revision>
  <dcterms:created xsi:type="dcterms:W3CDTF">2018-04-01T16:36:31Z</dcterms:created>
  <dcterms:modified xsi:type="dcterms:W3CDTF">2018-04-10T12:55:19Z</dcterms:modified>
</cp:coreProperties>
</file>